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6"/>
  </p:notesMasterIdLst>
  <p:sldIdLst>
    <p:sldId id="256" r:id="rId2"/>
    <p:sldId id="257" r:id="rId3"/>
    <p:sldId id="303" r:id="rId4"/>
    <p:sldId id="315" r:id="rId5"/>
    <p:sldId id="318" r:id="rId6"/>
    <p:sldId id="304" r:id="rId7"/>
    <p:sldId id="313" r:id="rId8"/>
    <p:sldId id="314" r:id="rId9"/>
    <p:sldId id="305" r:id="rId10"/>
    <p:sldId id="302" r:id="rId11"/>
    <p:sldId id="301" r:id="rId12"/>
    <p:sldId id="306" r:id="rId13"/>
    <p:sldId id="307" r:id="rId14"/>
    <p:sldId id="308" r:id="rId15"/>
    <p:sldId id="309" r:id="rId16"/>
    <p:sldId id="259" r:id="rId17"/>
    <p:sldId id="310" r:id="rId18"/>
    <p:sldId id="286" r:id="rId19"/>
    <p:sldId id="287" r:id="rId20"/>
    <p:sldId id="311" r:id="rId21"/>
    <p:sldId id="291" r:id="rId22"/>
    <p:sldId id="312" r:id="rId23"/>
    <p:sldId id="316" r:id="rId24"/>
    <p:sldId id="283" r:id="rId25"/>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DUBOIS Clemence" initials="DC" lastIdx="1" clrIdx="0"/>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59" d="100"/>
          <a:sy n="59" d="100"/>
        </p:scale>
        <p:origin x="1452" y="64"/>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commentAuthors" Target="commentAuthors.xml"/><Relationship Id="rId30"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6A3BDD3-FC5F-4BBD-A80A-035AAB7F78A5}" type="datetimeFigureOut">
              <a:rPr lang="fr-FR" smtClean="0"/>
              <a:t>29/06/2021</a:t>
            </a:fld>
            <a:endParaRPr lang="fr-FR"/>
          </a:p>
        </p:txBody>
      </p:sp>
      <p:sp>
        <p:nvSpPr>
          <p:cNvPr id="4" name="Espace réservé de l'image des diapositives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not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6" name="Espace réservé du pied de page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268DF3B-1555-40DA-BB2D-354A90EAAFFC}" type="slidenum">
              <a:rPr lang="fr-FR" smtClean="0"/>
              <a:t>‹N°›</a:t>
            </a:fld>
            <a:endParaRPr lang="fr-FR"/>
          </a:p>
        </p:txBody>
      </p:sp>
    </p:spTree>
    <p:extLst>
      <p:ext uri="{BB962C8B-B14F-4D97-AF65-F5344CB8AC3E}">
        <p14:creationId xmlns:p14="http://schemas.microsoft.com/office/powerpoint/2010/main" val="356074596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fr-FR"/>
              <a:t>Modifiez le style du titre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a:t>Modifiez le style des sous-titres du masque</a:t>
            </a:r>
            <a:endParaRPr lang="en-US" dirty="0"/>
          </a:p>
        </p:txBody>
      </p:sp>
      <p:sp>
        <p:nvSpPr>
          <p:cNvPr id="4" name="Date Placeholder 3"/>
          <p:cNvSpPr>
            <a:spLocks noGrp="1"/>
          </p:cNvSpPr>
          <p:nvPr>
            <p:ph type="dt" sz="half" idx="10"/>
          </p:nvPr>
        </p:nvSpPr>
        <p:spPr/>
        <p:txBody>
          <a:bodyPr/>
          <a:lstStyle/>
          <a:p>
            <a:fld id="{3C67DC0C-5D5D-4AE0-9653-2328898E9DE7}" type="datetimeFigureOut">
              <a:rPr lang="fr-FR" smtClean="0"/>
              <a:t>29/06/2021</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02421AA7-670E-457D-AF42-DE3775EB099C}" type="slidenum">
              <a:rPr lang="fr-FR" smtClean="0"/>
              <a:t>‹N°›</a:t>
            </a:fld>
            <a:endParaRPr lang="fr-FR"/>
          </a:p>
        </p:txBody>
      </p:sp>
      <p:pic>
        <p:nvPicPr>
          <p:cNvPr id="8" name="Image 7">
            <a:extLst>
              <a:ext uri="{FF2B5EF4-FFF2-40B4-BE49-F238E27FC236}">
                <a16:creationId xmlns:a16="http://schemas.microsoft.com/office/drawing/2014/main" id="{9E3D6726-1A63-4C44-BA0C-C8D8C3087A95}"/>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191042678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Vertical Text Placeholder 2"/>
          <p:cNvSpPr>
            <a:spLocks noGrp="1"/>
          </p:cNvSpPr>
          <p:nvPr>
            <p:ph type="body" orient="vert" idx="1"/>
          </p:nvPr>
        </p:nvSpPr>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p:txBody>
          <a:bodyPr/>
          <a:lstStyle/>
          <a:p>
            <a:fld id="{3C67DC0C-5D5D-4AE0-9653-2328898E9DE7}" type="datetimeFigureOut">
              <a:rPr lang="fr-FR" smtClean="0"/>
              <a:t>29/06/2021</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02421AA7-670E-457D-AF42-DE3775EB099C}" type="slidenum">
              <a:rPr lang="fr-FR" smtClean="0"/>
              <a:t>‹N°›</a:t>
            </a:fld>
            <a:endParaRPr lang="fr-FR"/>
          </a:p>
        </p:txBody>
      </p:sp>
    </p:spTree>
    <p:extLst>
      <p:ext uri="{BB962C8B-B14F-4D97-AF65-F5344CB8AC3E}">
        <p14:creationId xmlns:p14="http://schemas.microsoft.com/office/powerpoint/2010/main" val="165878647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fr-FR"/>
              <a:t>Modifiez le style du titre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p:txBody>
          <a:bodyPr/>
          <a:lstStyle/>
          <a:p>
            <a:fld id="{3C67DC0C-5D5D-4AE0-9653-2328898E9DE7}" type="datetimeFigureOut">
              <a:rPr lang="fr-FR" smtClean="0"/>
              <a:t>29/06/2021</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02421AA7-670E-457D-AF42-DE3775EB099C}" type="slidenum">
              <a:rPr lang="fr-FR" smtClean="0"/>
              <a:t>‹N°›</a:t>
            </a:fld>
            <a:endParaRPr lang="fr-FR"/>
          </a:p>
        </p:txBody>
      </p:sp>
    </p:spTree>
    <p:extLst>
      <p:ext uri="{BB962C8B-B14F-4D97-AF65-F5344CB8AC3E}">
        <p14:creationId xmlns:p14="http://schemas.microsoft.com/office/powerpoint/2010/main" val="159763996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Content Placeholder 2"/>
          <p:cNvSpPr>
            <a:spLocks noGrp="1"/>
          </p:cNvSpPr>
          <p:nvPr>
            <p:ph idx="1"/>
          </p:nvPr>
        </p:nvSpPr>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p:txBody>
          <a:bodyPr/>
          <a:lstStyle/>
          <a:p>
            <a:fld id="{3C67DC0C-5D5D-4AE0-9653-2328898E9DE7}" type="datetimeFigureOut">
              <a:rPr lang="fr-FR" smtClean="0"/>
              <a:t>29/06/2021</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02421AA7-670E-457D-AF42-DE3775EB099C}" type="slidenum">
              <a:rPr lang="fr-FR" smtClean="0"/>
              <a:t>‹N°›</a:t>
            </a:fld>
            <a:endParaRPr lang="fr-FR"/>
          </a:p>
        </p:txBody>
      </p:sp>
      <p:pic>
        <p:nvPicPr>
          <p:cNvPr id="8" name="Image 7">
            <a:extLst>
              <a:ext uri="{FF2B5EF4-FFF2-40B4-BE49-F238E27FC236}">
                <a16:creationId xmlns:a16="http://schemas.microsoft.com/office/drawing/2014/main" id="{C1E7CF09-E6A5-4D00-976F-37FE7A896D8A}"/>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289889794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fr-FR"/>
              <a:t>Modifiez le style du titre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r-FR"/>
              <a:t>Cliquez pour modifier les styles du texte du masque</a:t>
            </a:r>
          </a:p>
        </p:txBody>
      </p:sp>
      <p:sp>
        <p:nvSpPr>
          <p:cNvPr id="4" name="Date Placeholder 3"/>
          <p:cNvSpPr>
            <a:spLocks noGrp="1"/>
          </p:cNvSpPr>
          <p:nvPr>
            <p:ph type="dt" sz="half" idx="10"/>
          </p:nvPr>
        </p:nvSpPr>
        <p:spPr/>
        <p:txBody>
          <a:bodyPr/>
          <a:lstStyle/>
          <a:p>
            <a:fld id="{3C67DC0C-5D5D-4AE0-9653-2328898E9DE7}" type="datetimeFigureOut">
              <a:rPr lang="fr-FR" smtClean="0"/>
              <a:t>29/06/2021</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02421AA7-670E-457D-AF42-DE3775EB099C}" type="slidenum">
              <a:rPr lang="fr-FR" smtClean="0"/>
              <a:t>‹N°›</a:t>
            </a:fld>
            <a:endParaRPr lang="fr-FR"/>
          </a:p>
        </p:txBody>
      </p:sp>
      <p:pic>
        <p:nvPicPr>
          <p:cNvPr id="10" name="Image 9">
            <a:extLst>
              <a:ext uri="{FF2B5EF4-FFF2-40B4-BE49-F238E27FC236}">
                <a16:creationId xmlns:a16="http://schemas.microsoft.com/office/drawing/2014/main" id="{36630A88-D73B-4D12-9321-C5913DF3EE9B}"/>
              </a:ext>
            </a:extLst>
          </p:cNvPr>
          <p:cNvPicPr>
            <a:picLocks noChangeAspect="1"/>
          </p:cNvPicPr>
          <p:nvPr userDrawn="1"/>
        </p:nvPicPr>
        <p:blipFill>
          <a:blip>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156344596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5" name="Date Placeholder 4"/>
          <p:cNvSpPr>
            <a:spLocks noGrp="1"/>
          </p:cNvSpPr>
          <p:nvPr>
            <p:ph type="dt" sz="half" idx="10"/>
          </p:nvPr>
        </p:nvSpPr>
        <p:spPr/>
        <p:txBody>
          <a:bodyPr/>
          <a:lstStyle/>
          <a:p>
            <a:fld id="{3C67DC0C-5D5D-4AE0-9653-2328898E9DE7}" type="datetimeFigureOut">
              <a:rPr lang="fr-FR" smtClean="0"/>
              <a:t>29/06/2021</a:t>
            </a:fld>
            <a:endParaRPr lang="fr-FR"/>
          </a:p>
        </p:txBody>
      </p:sp>
      <p:sp>
        <p:nvSpPr>
          <p:cNvPr id="6" name="Footer Placeholder 5"/>
          <p:cNvSpPr>
            <a:spLocks noGrp="1"/>
          </p:cNvSpPr>
          <p:nvPr>
            <p:ph type="ftr" sz="quarter" idx="11"/>
          </p:nvPr>
        </p:nvSpPr>
        <p:spPr/>
        <p:txBody>
          <a:bodyPr/>
          <a:lstStyle/>
          <a:p>
            <a:endParaRPr lang="fr-FR"/>
          </a:p>
        </p:txBody>
      </p:sp>
      <p:sp>
        <p:nvSpPr>
          <p:cNvPr id="7" name="Slide Number Placeholder 6"/>
          <p:cNvSpPr>
            <a:spLocks noGrp="1"/>
          </p:cNvSpPr>
          <p:nvPr>
            <p:ph type="sldNum" sz="quarter" idx="12"/>
          </p:nvPr>
        </p:nvSpPr>
        <p:spPr/>
        <p:txBody>
          <a:bodyPr/>
          <a:lstStyle/>
          <a:p>
            <a:fld id="{02421AA7-670E-457D-AF42-DE3775EB099C}" type="slidenum">
              <a:rPr lang="fr-FR" smtClean="0"/>
              <a:t>‹N°›</a:t>
            </a:fld>
            <a:endParaRPr lang="fr-FR"/>
          </a:p>
        </p:txBody>
      </p:sp>
      <p:pic>
        <p:nvPicPr>
          <p:cNvPr id="9" name="Image 8">
            <a:extLst>
              <a:ext uri="{FF2B5EF4-FFF2-40B4-BE49-F238E27FC236}">
                <a16:creationId xmlns:a16="http://schemas.microsoft.com/office/drawing/2014/main" id="{6B2DEDEE-B4C4-423E-9766-B5A06A41AF27}"/>
              </a:ext>
            </a:extLst>
          </p:cNvPr>
          <p:cNvPicPr>
            <a:picLocks noChangeAspect="1"/>
          </p:cNvPicPr>
          <p:nvPr userDrawn="1"/>
        </p:nvPicPr>
        <p:blipFill>
          <a:blip>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172939753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fr-FR"/>
              <a:t>Modifiez le style du titre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4" name="Content Placeholder 3"/>
          <p:cNvSpPr>
            <a:spLocks noGrp="1"/>
          </p:cNvSpPr>
          <p:nvPr>
            <p:ph sz="half" idx="2"/>
          </p:nvPr>
        </p:nvSpPr>
        <p:spPr>
          <a:xfrm>
            <a:off x="629842" y="2505075"/>
            <a:ext cx="3868340" cy="368458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6" name="Content Placeholder 5"/>
          <p:cNvSpPr>
            <a:spLocks noGrp="1"/>
          </p:cNvSpPr>
          <p:nvPr>
            <p:ph sz="quarter" idx="4"/>
          </p:nvPr>
        </p:nvSpPr>
        <p:spPr>
          <a:xfrm>
            <a:off x="4629150" y="2505075"/>
            <a:ext cx="3887391" cy="368458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7" name="Date Placeholder 6"/>
          <p:cNvSpPr>
            <a:spLocks noGrp="1"/>
          </p:cNvSpPr>
          <p:nvPr>
            <p:ph type="dt" sz="half" idx="10"/>
          </p:nvPr>
        </p:nvSpPr>
        <p:spPr/>
        <p:txBody>
          <a:bodyPr/>
          <a:lstStyle/>
          <a:p>
            <a:fld id="{3C67DC0C-5D5D-4AE0-9653-2328898E9DE7}" type="datetimeFigureOut">
              <a:rPr lang="fr-FR" smtClean="0"/>
              <a:t>29/06/2021</a:t>
            </a:fld>
            <a:endParaRPr lang="fr-FR"/>
          </a:p>
        </p:txBody>
      </p:sp>
      <p:sp>
        <p:nvSpPr>
          <p:cNvPr id="8" name="Footer Placeholder 7"/>
          <p:cNvSpPr>
            <a:spLocks noGrp="1"/>
          </p:cNvSpPr>
          <p:nvPr>
            <p:ph type="ftr" sz="quarter" idx="11"/>
          </p:nvPr>
        </p:nvSpPr>
        <p:spPr/>
        <p:txBody>
          <a:bodyPr/>
          <a:lstStyle/>
          <a:p>
            <a:endParaRPr lang="fr-FR"/>
          </a:p>
        </p:txBody>
      </p:sp>
      <p:sp>
        <p:nvSpPr>
          <p:cNvPr id="9" name="Slide Number Placeholder 8"/>
          <p:cNvSpPr>
            <a:spLocks noGrp="1"/>
          </p:cNvSpPr>
          <p:nvPr>
            <p:ph type="sldNum" sz="quarter" idx="12"/>
          </p:nvPr>
        </p:nvSpPr>
        <p:spPr/>
        <p:txBody>
          <a:bodyPr/>
          <a:lstStyle/>
          <a:p>
            <a:fld id="{02421AA7-670E-457D-AF42-DE3775EB099C}" type="slidenum">
              <a:rPr lang="fr-FR" smtClean="0"/>
              <a:t>‹N°›</a:t>
            </a:fld>
            <a:endParaRPr lang="fr-FR"/>
          </a:p>
        </p:txBody>
      </p:sp>
      <p:pic>
        <p:nvPicPr>
          <p:cNvPr id="11" name="Image 10">
            <a:extLst>
              <a:ext uri="{FF2B5EF4-FFF2-40B4-BE49-F238E27FC236}">
                <a16:creationId xmlns:a16="http://schemas.microsoft.com/office/drawing/2014/main" id="{C98EA03F-43FF-4A26-B78F-CC1CD23B5958}"/>
              </a:ext>
            </a:extLst>
          </p:cNvPr>
          <p:cNvPicPr>
            <a:picLocks noChangeAspect="1"/>
          </p:cNvPicPr>
          <p:nvPr userDrawn="1"/>
        </p:nvPicPr>
        <p:blipFill>
          <a:blip>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37990711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Date Placeholder 2"/>
          <p:cNvSpPr>
            <a:spLocks noGrp="1"/>
          </p:cNvSpPr>
          <p:nvPr>
            <p:ph type="dt" sz="half" idx="10"/>
          </p:nvPr>
        </p:nvSpPr>
        <p:spPr/>
        <p:txBody>
          <a:bodyPr/>
          <a:lstStyle/>
          <a:p>
            <a:fld id="{3C67DC0C-5D5D-4AE0-9653-2328898E9DE7}" type="datetimeFigureOut">
              <a:rPr lang="fr-FR" smtClean="0"/>
              <a:t>29/06/2021</a:t>
            </a:fld>
            <a:endParaRPr lang="fr-FR"/>
          </a:p>
        </p:txBody>
      </p:sp>
      <p:sp>
        <p:nvSpPr>
          <p:cNvPr id="4" name="Footer Placeholder 3"/>
          <p:cNvSpPr>
            <a:spLocks noGrp="1"/>
          </p:cNvSpPr>
          <p:nvPr>
            <p:ph type="ftr" sz="quarter" idx="11"/>
          </p:nvPr>
        </p:nvSpPr>
        <p:spPr/>
        <p:txBody>
          <a:bodyPr/>
          <a:lstStyle/>
          <a:p>
            <a:endParaRPr lang="fr-FR"/>
          </a:p>
        </p:txBody>
      </p:sp>
      <p:sp>
        <p:nvSpPr>
          <p:cNvPr id="5" name="Slide Number Placeholder 4"/>
          <p:cNvSpPr>
            <a:spLocks noGrp="1"/>
          </p:cNvSpPr>
          <p:nvPr>
            <p:ph type="sldNum" sz="quarter" idx="12"/>
          </p:nvPr>
        </p:nvSpPr>
        <p:spPr/>
        <p:txBody>
          <a:bodyPr/>
          <a:lstStyle/>
          <a:p>
            <a:fld id="{02421AA7-670E-457D-AF42-DE3775EB099C}" type="slidenum">
              <a:rPr lang="fr-FR" smtClean="0"/>
              <a:t>‹N°›</a:t>
            </a:fld>
            <a:endParaRPr lang="fr-FR"/>
          </a:p>
        </p:txBody>
      </p:sp>
    </p:spTree>
    <p:extLst>
      <p:ext uri="{BB962C8B-B14F-4D97-AF65-F5344CB8AC3E}">
        <p14:creationId xmlns:p14="http://schemas.microsoft.com/office/powerpoint/2010/main" val="191949953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C67DC0C-5D5D-4AE0-9653-2328898E9DE7}" type="datetimeFigureOut">
              <a:rPr lang="fr-FR" smtClean="0"/>
              <a:t>29/06/2021</a:t>
            </a:fld>
            <a:endParaRPr lang="fr-FR"/>
          </a:p>
        </p:txBody>
      </p:sp>
      <p:sp>
        <p:nvSpPr>
          <p:cNvPr id="3" name="Footer Placeholder 2"/>
          <p:cNvSpPr>
            <a:spLocks noGrp="1"/>
          </p:cNvSpPr>
          <p:nvPr>
            <p:ph type="ftr" sz="quarter" idx="11"/>
          </p:nvPr>
        </p:nvSpPr>
        <p:spPr/>
        <p:txBody>
          <a:bodyPr/>
          <a:lstStyle/>
          <a:p>
            <a:endParaRPr lang="fr-FR"/>
          </a:p>
        </p:txBody>
      </p:sp>
      <p:sp>
        <p:nvSpPr>
          <p:cNvPr id="4" name="Slide Number Placeholder 3"/>
          <p:cNvSpPr>
            <a:spLocks noGrp="1"/>
          </p:cNvSpPr>
          <p:nvPr>
            <p:ph type="sldNum" sz="quarter" idx="12"/>
          </p:nvPr>
        </p:nvSpPr>
        <p:spPr/>
        <p:txBody>
          <a:bodyPr/>
          <a:lstStyle/>
          <a:p>
            <a:fld id="{02421AA7-670E-457D-AF42-DE3775EB099C}" type="slidenum">
              <a:rPr lang="fr-FR" smtClean="0"/>
              <a:t>‹N°›</a:t>
            </a:fld>
            <a:endParaRPr lang="fr-FR"/>
          </a:p>
        </p:txBody>
      </p:sp>
    </p:spTree>
    <p:extLst>
      <p:ext uri="{BB962C8B-B14F-4D97-AF65-F5344CB8AC3E}">
        <p14:creationId xmlns:p14="http://schemas.microsoft.com/office/powerpoint/2010/main" val="164836976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fr-FR"/>
              <a:t>Modifiez le style du titre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Cliquez pour modifier les styles du texte du masque</a:t>
            </a:r>
          </a:p>
        </p:txBody>
      </p:sp>
      <p:sp>
        <p:nvSpPr>
          <p:cNvPr id="5" name="Date Placeholder 4"/>
          <p:cNvSpPr>
            <a:spLocks noGrp="1"/>
          </p:cNvSpPr>
          <p:nvPr>
            <p:ph type="dt" sz="half" idx="10"/>
          </p:nvPr>
        </p:nvSpPr>
        <p:spPr/>
        <p:txBody>
          <a:bodyPr/>
          <a:lstStyle/>
          <a:p>
            <a:fld id="{3C67DC0C-5D5D-4AE0-9653-2328898E9DE7}" type="datetimeFigureOut">
              <a:rPr lang="fr-FR" smtClean="0"/>
              <a:t>29/06/2021</a:t>
            </a:fld>
            <a:endParaRPr lang="fr-FR"/>
          </a:p>
        </p:txBody>
      </p:sp>
      <p:sp>
        <p:nvSpPr>
          <p:cNvPr id="6" name="Footer Placeholder 5"/>
          <p:cNvSpPr>
            <a:spLocks noGrp="1"/>
          </p:cNvSpPr>
          <p:nvPr>
            <p:ph type="ftr" sz="quarter" idx="11"/>
          </p:nvPr>
        </p:nvSpPr>
        <p:spPr/>
        <p:txBody>
          <a:bodyPr/>
          <a:lstStyle/>
          <a:p>
            <a:endParaRPr lang="fr-FR"/>
          </a:p>
        </p:txBody>
      </p:sp>
      <p:sp>
        <p:nvSpPr>
          <p:cNvPr id="7" name="Slide Number Placeholder 6"/>
          <p:cNvSpPr>
            <a:spLocks noGrp="1"/>
          </p:cNvSpPr>
          <p:nvPr>
            <p:ph type="sldNum" sz="quarter" idx="12"/>
          </p:nvPr>
        </p:nvSpPr>
        <p:spPr/>
        <p:txBody>
          <a:bodyPr/>
          <a:lstStyle/>
          <a:p>
            <a:fld id="{02421AA7-670E-457D-AF42-DE3775EB099C}" type="slidenum">
              <a:rPr lang="fr-FR" smtClean="0"/>
              <a:t>‹N°›</a:t>
            </a:fld>
            <a:endParaRPr lang="fr-FR"/>
          </a:p>
        </p:txBody>
      </p:sp>
    </p:spTree>
    <p:extLst>
      <p:ext uri="{BB962C8B-B14F-4D97-AF65-F5344CB8AC3E}">
        <p14:creationId xmlns:p14="http://schemas.microsoft.com/office/powerpoint/2010/main" val="91828583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fr-FR"/>
              <a:t>Modifiez le style du titre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fr-FR"/>
              <a:t>Cliquez sur l'icône pour ajouter une image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Cliquez pour modifier les styles du texte du masque</a:t>
            </a:r>
          </a:p>
        </p:txBody>
      </p:sp>
      <p:sp>
        <p:nvSpPr>
          <p:cNvPr id="5" name="Date Placeholder 4"/>
          <p:cNvSpPr>
            <a:spLocks noGrp="1"/>
          </p:cNvSpPr>
          <p:nvPr>
            <p:ph type="dt" sz="half" idx="10"/>
          </p:nvPr>
        </p:nvSpPr>
        <p:spPr/>
        <p:txBody>
          <a:bodyPr/>
          <a:lstStyle/>
          <a:p>
            <a:fld id="{3C67DC0C-5D5D-4AE0-9653-2328898E9DE7}" type="datetimeFigureOut">
              <a:rPr lang="fr-FR" smtClean="0"/>
              <a:t>29/06/2021</a:t>
            </a:fld>
            <a:endParaRPr lang="fr-FR"/>
          </a:p>
        </p:txBody>
      </p:sp>
      <p:sp>
        <p:nvSpPr>
          <p:cNvPr id="6" name="Footer Placeholder 5"/>
          <p:cNvSpPr>
            <a:spLocks noGrp="1"/>
          </p:cNvSpPr>
          <p:nvPr>
            <p:ph type="ftr" sz="quarter" idx="11"/>
          </p:nvPr>
        </p:nvSpPr>
        <p:spPr/>
        <p:txBody>
          <a:bodyPr/>
          <a:lstStyle/>
          <a:p>
            <a:endParaRPr lang="fr-FR"/>
          </a:p>
        </p:txBody>
      </p:sp>
      <p:sp>
        <p:nvSpPr>
          <p:cNvPr id="7" name="Slide Number Placeholder 6"/>
          <p:cNvSpPr>
            <a:spLocks noGrp="1"/>
          </p:cNvSpPr>
          <p:nvPr>
            <p:ph type="sldNum" sz="quarter" idx="12"/>
          </p:nvPr>
        </p:nvSpPr>
        <p:spPr/>
        <p:txBody>
          <a:bodyPr/>
          <a:lstStyle/>
          <a:p>
            <a:fld id="{02421AA7-670E-457D-AF42-DE3775EB099C}" type="slidenum">
              <a:rPr lang="fr-FR" smtClean="0"/>
              <a:t>‹N°›</a:t>
            </a:fld>
            <a:endParaRPr lang="fr-FR"/>
          </a:p>
        </p:txBody>
      </p:sp>
    </p:spTree>
    <p:extLst>
      <p:ext uri="{BB962C8B-B14F-4D97-AF65-F5344CB8AC3E}">
        <p14:creationId xmlns:p14="http://schemas.microsoft.com/office/powerpoint/2010/main" val="289884778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fr-FR"/>
              <a:t>Modifiez le style du titre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C67DC0C-5D5D-4AE0-9653-2328898E9DE7}" type="datetimeFigureOut">
              <a:rPr lang="fr-FR" smtClean="0"/>
              <a:t>29/06/2021</a:t>
            </a:fld>
            <a:endParaRPr lang="fr-FR"/>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FR"/>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2421AA7-670E-457D-AF42-DE3775EB099C}" type="slidenum">
              <a:rPr lang="fr-FR" smtClean="0"/>
              <a:t>‹N°›</a:t>
            </a:fld>
            <a:endParaRPr lang="fr-FR"/>
          </a:p>
        </p:txBody>
      </p:sp>
    </p:spTree>
    <p:extLst>
      <p:ext uri="{BB962C8B-B14F-4D97-AF65-F5344CB8AC3E}">
        <p14:creationId xmlns:p14="http://schemas.microsoft.com/office/powerpoint/2010/main" val="45681253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jpg"/><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3.png"/><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3.png"/><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4.xml"/><Relationship Id="rId4" Type="http://schemas.openxmlformats.org/officeDocument/2006/relationships/image" Target="../media/image3.png"/></Relationships>
</file>

<file path=ppt/slides/_rels/slide17.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3.png"/><Relationship Id="rId1" Type="http://schemas.openxmlformats.org/officeDocument/2006/relationships/slideLayout" Target="../slideLayouts/slideLayout7.xml"/><Relationship Id="rId4" Type="http://schemas.openxmlformats.org/officeDocument/2006/relationships/image" Target="../media/image15.png"/></Relationships>
</file>

<file path=ppt/slides/_rels/slide1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6.png"/><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7.png"/><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png"/><Relationship Id="rId1" Type="http://schemas.openxmlformats.org/officeDocument/2006/relationships/slideLayout" Target="../slideLayouts/slideLayout3.xml"/><Relationship Id="rId4" Type="http://schemas.openxmlformats.org/officeDocument/2006/relationships/image" Target="../media/image5.jpg"/></Relationships>
</file>

<file path=ppt/slides/_rels/slide2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7.png"/><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8.png"/><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3.png"/><Relationship Id="rId1" Type="http://schemas.openxmlformats.org/officeDocument/2006/relationships/slideLayout" Target="../slideLayouts/slideLayout7.xml"/><Relationship Id="rId4" Type="http://schemas.openxmlformats.org/officeDocument/2006/relationships/image" Target="../media/image15.png"/></Relationships>
</file>

<file path=ppt/slides/_rels/slide2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7.xml"/><Relationship Id="rId6" Type="http://schemas.openxmlformats.org/officeDocument/2006/relationships/hyperlink" Target="mailto:Concertation.BE@mairie-laverriere.fr" TargetMode="External"/><Relationship Id="rId5" Type="http://schemas.openxmlformats.org/officeDocument/2006/relationships/hyperlink" Target="http://www.ville-laverriere.fr/" TargetMode="External"/><Relationship Id="rId4" Type="http://schemas.openxmlformats.org/officeDocument/2006/relationships/image" Target="cid:image001.png@01D6E5B6.D7692890"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6.png"/><Relationship Id="rId1" Type="http://schemas.openxmlformats.org/officeDocument/2006/relationships/slideLayout" Target="../slideLayouts/slideLayout7.xml"/><Relationship Id="rId4" Type="http://schemas.openxmlformats.org/officeDocument/2006/relationships/image" Target="../media/image7.jpg"/></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3.pn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3.png"/><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3.png"/><Relationship Id="rId1" Type="http://schemas.openxmlformats.org/officeDocument/2006/relationships/slideLayout" Target="../slideLayouts/slideLayout7.xml"/><Relationship Id="rId4" Type="http://schemas.openxmlformats.org/officeDocument/2006/relationships/image" Target="../media/image10.png"/></Relationships>
</file>

<file path=ppt/slides/_rels/slide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3.png"/><Relationship Id="rId1" Type="http://schemas.openxmlformats.org/officeDocument/2006/relationships/slideLayout" Target="../slideLayouts/slideLayout7.xml"/><Relationship Id="rId4" Type="http://schemas.openxmlformats.org/officeDocument/2006/relationships/image" Target="../media/image1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re 1">
            <a:extLst>
              <a:ext uri="{FF2B5EF4-FFF2-40B4-BE49-F238E27FC236}">
                <a16:creationId xmlns:a16="http://schemas.microsoft.com/office/drawing/2014/main" id="{0D6ADDD1-0C2B-4B1F-901E-A25D48B5D9F4}"/>
              </a:ext>
            </a:extLst>
          </p:cNvPr>
          <p:cNvSpPr txBox="1">
            <a:spLocks/>
          </p:cNvSpPr>
          <p:nvPr/>
        </p:nvSpPr>
        <p:spPr>
          <a:xfrm>
            <a:off x="4896092" y="2102422"/>
            <a:ext cx="4247908" cy="1325563"/>
          </a:xfrm>
          <a:prstGeom prst="rect">
            <a:avLst/>
          </a:prstGeom>
        </p:spPr>
        <p:txBody>
          <a:bodyPr vert="horz" lIns="91440" tIns="45720" rIns="91440" bIns="45720" rtlCol="0" anchor="b">
            <a:normAutofit fontScale="77500" lnSpcReduction="2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fr-FR" b="1" dirty="0">
                <a:solidFill>
                  <a:srgbClr val="E74B37"/>
                </a:solidFill>
              </a:rPr>
              <a:t>PROJET ANRU</a:t>
            </a:r>
          </a:p>
          <a:p>
            <a:r>
              <a:rPr lang="fr-FR" b="1" dirty="0">
                <a:solidFill>
                  <a:srgbClr val="E74B37"/>
                </a:solidFill>
              </a:rPr>
              <a:t>BOIS DE L’ETANG</a:t>
            </a:r>
          </a:p>
        </p:txBody>
      </p:sp>
      <p:sp>
        <p:nvSpPr>
          <p:cNvPr id="8" name="Titre 1">
            <a:extLst>
              <a:ext uri="{FF2B5EF4-FFF2-40B4-BE49-F238E27FC236}">
                <a16:creationId xmlns:a16="http://schemas.microsoft.com/office/drawing/2014/main" id="{38E77CB5-8EDE-4BAD-B0B7-16CBE65E917D}"/>
              </a:ext>
            </a:extLst>
          </p:cNvPr>
          <p:cNvSpPr txBox="1">
            <a:spLocks/>
          </p:cNvSpPr>
          <p:nvPr/>
        </p:nvSpPr>
        <p:spPr>
          <a:xfrm>
            <a:off x="4896092" y="3771105"/>
            <a:ext cx="4247908" cy="1325563"/>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fr-FR" sz="3200" dirty="0">
                <a:solidFill>
                  <a:schemeClr val="bg1">
                    <a:lumMod val="65000"/>
                  </a:schemeClr>
                </a:solidFill>
              </a:rPr>
              <a:t>RÉUNION PUBLIQUE</a:t>
            </a:r>
          </a:p>
          <a:p>
            <a:r>
              <a:rPr lang="fr-FR" sz="3200" dirty="0">
                <a:solidFill>
                  <a:schemeClr val="bg1">
                    <a:lumMod val="65000"/>
                  </a:schemeClr>
                </a:solidFill>
              </a:rPr>
              <a:t>23 MARS 2021</a:t>
            </a:r>
            <a:endParaRPr lang="fr-FR" sz="2400" dirty="0">
              <a:solidFill>
                <a:schemeClr val="bg1">
                  <a:lumMod val="65000"/>
                </a:schemeClr>
              </a:solidFill>
            </a:endParaRPr>
          </a:p>
        </p:txBody>
      </p:sp>
      <p:pic>
        <p:nvPicPr>
          <p:cNvPr id="4" name="Image 3">
            <a:extLst>
              <a:ext uri="{FF2B5EF4-FFF2-40B4-BE49-F238E27FC236}">
                <a16:creationId xmlns:a16="http://schemas.microsoft.com/office/drawing/2014/main" id="{8EA54336-6432-4770-8F6B-72BD982F87DD}"/>
              </a:ext>
            </a:extLst>
          </p:cNvPr>
          <p:cNvPicPr>
            <a:picLocks noChangeAspect="1"/>
          </p:cNvPicPr>
          <p:nvPr/>
        </p:nvPicPr>
        <p:blipFill>
          <a:blip r:embed="rId2"/>
          <a:stretch>
            <a:fillRect/>
          </a:stretch>
        </p:blipFill>
        <p:spPr>
          <a:xfrm>
            <a:off x="7998918" y="0"/>
            <a:ext cx="1145082" cy="762000"/>
          </a:xfrm>
          <a:prstGeom prst="rect">
            <a:avLst/>
          </a:prstGeom>
        </p:spPr>
      </p:pic>
    </p:spTree>
    <p:extLst>
      <p:ext uri="{BB962C8B-B14F-4D97-AF65-F5344CB8AC3E}">
        <p14:creationId xmlns:p14="http://schemas.microsoft.com/office/powerpoint/2010/main" val="280158224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1">
            <a:extLst>
              <a:ext uri="{FF2B5EF4-FFF2-40B4-BE49-F238E27FC236}">
                <a16:creationId xmlns:a16="http://schemas.microsoft.com/office/drawing/2014/main" id="{C5149727-9C38-49F5-A4FD-69743A0432C7}"/>
              </a:ext>
            </a:extLst>
          </p:cNvPr>
          <p:cNvSpPr txBox="1">
            <a:spLocks/>
          </p:cNvSpPr>
          <p:nvPr/>
        </p:nvSpPr>
        <p:spPr>
          <a:xfrm>
            <a:off x="2715902" y="234859"/>
            <a:ext cx="5890883" cy="710226"/>
          </a:xfrm>
          <a:prstGeom prst="rect">
            <a:avLst/>
          </a:prstGeom>
        </p:spPr>
        <p:txBody>
          <a:bodyPr vert="horz" lIns="91440" tIns="45720" rIns="91440" bIns="45720" rtlCol="0" anchor="b">
            <a:normAutofit fontScale="85000" lnSpcReduction="1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fr-FR" sz="4000" dirty="0">
                <a:solidFill>
                  <a:srgbClr val="E74B37"/>
                </a:solidFill>
              </a:rPr>
              <a:t>LE RELOGEMENT CHEZ SEQENS</a:t>
            </a:r>
          </a:p>
        </p:txBody>
      </p:sp>
      <p:pic>
        <p:nvPicPr>
          <p:cNvPr id="18" name="Image 17">
            <a:extLst>
              <a:ext uri="{FF2B5EF4-FFF2-40B4-BE49-F238E27FC236}">
                <a16:creationId xmlns:a16="http://schemas.microsoft.com/office/drawing/2014/main" id="{4CC31EA9-07E8-4B30-86A7-6EE54E8F0C00}"/>
              </a:ext>
            </a:extLst>
          </p:cNvPr>
          <p:cNvPicPr>
            <a:picLocks noChangeAspect="1"/>
          </p:cNvPicPr>
          <p:nvPr/>
        </p:nvPicPr>
        <p:blipFill>
          <a:blip r:embed="rId2"/>
          <a:stretch>
            <a:fillRect/>
          </a:stretch>
        </p:blipFill>
        <p:spPr>
          <a:xfrm>
            <a:off x="6798294" y="6178621"/>
            <a:ext cx="830263" cy="552502"/>
          </a:xfrm>
          <a:prstGeom prst="rect">
            <a:avLst/>
          </a:prstGeom>
        </p:spPr>
      </p:pic>
      <p:sp>
        <p:nvSpPr>
          <p:cNvPr id="21" name="Espace réservé du texte 11">
            <a:extLst>
              <a:ext uri="{FF2B5EF4-FFF2-40B4-BE49-F238E27FC236}">
                <a16:creationId xmlns:a16="http://schemas.microsoft.com/office/drawing/2014/main" id="{79C3A3A3-1666-459E-B41E-47255E5A0F73}"/>
              </a:ext>
            </a:extLst>
          </p:cNvPr>
          <p:cNvSpPr txBox="1">
            <a:spLocks/>
          </p:cNvSpPr>
          <p:nvPr/>
        </p:nvSpPr>
        <p:spPr>
          <a:xfrm>
            <a:off x="398709" y="1778002"/>
            <a:ext cx="8450015" cy="1108074"/>
          </a:xfrm>
          <a:prstGeom prst="rect">
            <a:avLst/>
          </a:prstGeom>
        </p:spPr>
        <p:txBody>
          <a:bodyPr vert="horz" lIns="91440" tIns="45720" rIns="91440" bIns="45720" rtlCol="0">
            <a:normAutofit/>
          </a:bodyPr>
          <a:lstStyle>
            <a:lvl1pPr marL="0" indent="0" algn="l"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000" kern="1200">
                <a:solidFill>
                  <a:schemeClr val="tx1">
                    <a:tint val="75000"/>
                  </a:schemeClr>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800" kern="1200">
                <a:solidFill>
                  <a:schemeClr val="tx1">
                    <a:tint val="75000"/>
                  </a:schemeClr>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9pPr>
          </a:lstStyle>
          <a:p>
            <a:r>
              <a:rPr lang="fr-FR" dirty="0">
                <a:solidFill>
                  <a:srgbClr val="009999"/>
                </a:solidFill>
              </a:rPr>
              <a:t>Une expérience réussie du 1</a:t>
            </a:r>
            <a:r>
              <a:rPr lang="fr-FR" baseline="30000" dirty="0">
                <a:solidFill>
                  <a:srgbClr val="009999"/>
                </a:solidFill>
              </a:rPr>
              <a:t>er</a:t>
            </a:r>
            <a:r>
              <a:rPr lang="fr-FR" dirty="0">
                <a:solidFill>
                  <a:srgbClr val="009999"/>
                </a:solidFill>
              </a:rPr>
              <a:t> programme de rénovation urbaine </a:t>
            </a:r>
          </a:p>
        </p:txBody>
      </p:sp>
      <p:sp>
        <p:nvSpPr>
          <p:cNvPr id="33" name="Rectangle 32">
            <a:extLst>
              <a:ext uri="{FF2B5EF4-FFF2-40B4-BE49-F238E27FC236}">
                <a16:creationId xmlns:a16="http://schemas.microsoft.com/office/drawing/2014/main" id="{C622939E-2FD5-447B-A76A-173FCA57A385}"/>
              </a:ext>
            </a:extLst>
          </p:cNvPr>
          <p:cNvSpPr/>
          <p:nvPr/>
        </p:nvSpPr>
        <p:spPr>
          <a:xfrm>
            <a:off x="913046" y="2336846"/>
            <a:ext cx="4931040" cy="723275"/>
          </a:xfrm>
          <a:prstGeom prst="rect">
            <a:avLst/>
          </a:prstGeom>
        </p:spPr>
        <p:txBody>
          <a:bodyPr wrap="square">
            <a:spAutoFit/>
          </a:bodyPr>
          <a:lstStyle/>
          <a:p>
            <a:pPr marL="285750" lvl="3" indent="-285750">
              <a:spcAft>
                <a:spcPts val="600"/>
              </a:spcAft>
              <a:buClr>
                <a:srgbClr val="FBBD0B"/>
              </a:buClr>
              <a:buSzPct val="110000"/>
              <a:buFont typeface="Wingdings" panose="05000000000000000000" pitchFamily="2" charset="2"/>
              <a:buChar char="§"/>
              <a:tabLst>
                <a:tab pos="912813" algn="l"/>
                <a:tab pos="1827213" algn="l"/>
                <a:tab pos="2741613" algn="l"/>
                <a:tab pos="3656013" algn="l"/>
                <a:tab pos="4570413" algn="l"/>
                <a:tab pos="5484813" algn="l"/>
                <a:tab pos="6399213" algn="l"/>
                <a:tab pos="7313613" algn="l"/>
                <a:tab pos="8228013" algn="l"/>
                <a:tab pos="9142413" algn="l"/>
                <a:tab pos="10056813" algn="l"/>
              </a:tabLst>
            </a:pPr>
            <a:r>
              <a:rPr lang="en-US" altLang="fr-FR" dirty="0">
                <a:solidFill>
                  <a:srgbClr val="003F7A"/>
                </a:solidFill>
                <a:latin typeface="Calibri"/>
                <a:cs typeface="Calibri"/>
              </a:rPr>
              <a:t>2 900 ménages </a:t>
            </a:r>
            <a:r>
              <a:rPr lang="en-US" altLang="fr-FR" dirty="0" err="1">
                <a:solidFill>
                  <a:srgbClr val="003F7A"/>
                </a:solidFill>
                <a:latin typeface="Calibri"/>
                <a:cs typeface="Calibri"/>
              </a:rPr>
              <a:t>relogés</a:t>
            </a:r>
            <a:endParaRPr lang="en-US" altLang="fr-FR" dirty="0">
              <a:solidFill>
                <a:srgbClr val="003F7A"/>
              </a:solidFill>
              <a:latin typeface="Calibri"/>
              <a:cs typeface="Calibri"/>
            </a:endParaRPr>
          </a:p>
          <a:p>
            <a:pPr marL="285750" lvl="3" indent="-285750">
              <a:spcAft>
                <a:spcPts val="600"/>
              </a:spcAft>
              <a:buClr>
                <a:srgbClr val="FBBD0B"/>
              </a:buClr>
              <a:buSzPct val="110000"/>
              <a:buFont typeface="Wingdings" panose="05000000000000000000" pitchFamily="2" charset="2"/>
              <a:buChar char="§"/>
              <a:tabLst>
                <a:tab pos="912813" algn="l"/>
                <a:tab pos="1827213" algn="l"/>
                <a:tab pos="2741613" algn="l"/>
                <a:tab pos="3656013" algn="l"/>
                <a:tab pos="4570413" algn="l"/>
                <a:tab pos="5484813" algn="l"/>
                <a:tab pos="6399213" algn="l"/>
                <a:tab pos="7313613" algn="l"/>
                <a:tab pos="8228013" algn="l"/>
                <a:tab pos="9142413" algn="l"/>
                <a:tab pos="10056813" algn="l"/>
              </a:tabLst>
            </a:pPr>
            <a:r>
              <a:rPr lang="en-US" altLang="fr-FR" dirty="0" err="1">
                <a:solidFill>
                  <a:srgbClr val="003F7A"/>
                </a:solidFill>
                <a:latin typeface="Calibri"/>
                <a:cs typeface="Calibri"/>
              </a:rPr>
              <a:t>Dont</a:t>
            </a:r>
            <a:r>
              <a:rPr lang="en-US" altLang="fr-FR" dirty="0">
                <a:solidFill>
                  <a:srgbClr val="003F7A"/>
                </a:solidFill>
                <a:latin typeface="Calibri"/>
                <a:cs typeface="Calibri"/>
              </a:rPr>
              <a:t> 450 sur les Yvelines (à </a:t>
            </a:r>
            <a:r>
              <a:rPr lang="en-US" altLang="fr-FR" dirty="0" err="1">
                <a:solidFill>
                  <a:srgbClr val="003F7A"/>
                </a:solidFill>
                <a:latin typeface="Calibri"/>
                <a:cs typeface="Calibri"/>
              </a:rPr>
              <a:t>Poissy</a:t>
            </a:r>
            <a:r>
              <a:rPr lang="en-US" altLang="fr-FR" dirty="0">
                <a:solidFill>
                  <a:srgbClr val="003F7A"/>
                </a:solidFill>
                <a:latin typeface="Calibri"/>
                <a:cs typeface="Calibri"/>
              </a:rPr>
              <a:t> et </a:t>
            </a:r>
            <a:r>
              <a:rPr lang="en-US" altLang="fr-FR" dirty="0" err="1">
                <a:solidFill>
                  <a:srgbClr val="003F7A"/>
                </a:solidFill>
                <a:latin typeface="Calibri"/>
                <a:cs typeface="Calibri"/>
              </a:rPr>
              <a:t>Ecquevilly</a:t>
            </a:r>
            <a:r>
              <a:rPr lang="en-US" altLang="fr-FR" dirty="0">
                <a:solidFill>
                  <a:srgbClr val="003F7A"/>
                </a:solidFill>
                <a:latin typeface="Calibri"/>
                <a:cs typeface="Calibri"/>
              </a:rPr>
              <a:t>)</a:t>
            </a:r>
          </a:p>
        </p:txBody>
      </p:sp>
      <p:sp>
        <p:nvSpPr>
          <p:cNvPr id="34" name="Espace réservé du texte 11">
            <a:extLst>
              <a:ext uri="{FF2B5EF4-FFF2-40B4-BE49-F238E27FC236}">
                <a16:creationId xmlns:a16="http://schemas.microsoft.com/office/drawing/2014/main" id="{0464960F-710E-40B2-9FA4-8914AFC71F13}"/>
              </a:ext>
            </a:extLst>
          </p:cNvPr>
          <p:cNvSpPr txBox="1">
            <a:spLocks/>
          </p:cNvSpPr>
          <p:nvPr/>
        </p:nvSpPr>
        <p:spPr>
          <a:xfrm>
            <a:off x="398710" y="3465927"/>
            <a:ext cx="8450014" cy="1108074"/>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rgbClr val="E50B4C"/>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rgbClr val="003F7A"/>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rgbClr val="003F7A"/>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003F7A"/>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003F7A"/>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fr-FR" sz="2400" dirty="0">
                <a:solidFill>
                  <a:srgbClr val="009999"/>
                </a:solidFill>
              </a:rPr>
              <a:t>L’avantage de SEQENS : de nombreux logements sur l’agglomération de SQY</a:t>
            </a:r>
          </a:p>
        </p:txBody>
      </p:sp>
      <p:sp>
        <p:nvSpPr>
          <p:cNvPr id="35" name="Rectangle 34">
            <a:extLst>
              <a:ext uri="{FF2B5EF4-FFF2-40B4-BE49-F238E27FC236}">
                <a16:creationId xmlns:a16="http://schemas.microsoft.com/office/drawing/2014/main" id="{8F76CB35-AD42-4D54-BB24-67203BACD9B9}"/>
              </a:ext>
            </a:extLst>
          </p:cNvPr>
          <p:cNvSpPr/>
          <p:nvPr/>
        </p:nvSpPr>
        <p:spPr>
          <a:xfrm>
            <a:off x="913046" y="4359760"/>
            <a:ext cx="8626740" cy="1354217"/>
          </a:xfrm>
          <a:prstGeom prst="rect">
            <a:avLst/>
          </a:prstGeom>
        </p:spPr>
        <p:txBody>
          <a:bodyPr wrap="square">
            <a:spAutoFit/>
          </a:bodyPr>
          <a:lstStyle/>
          <a:p>
            <a:pPr marL="285750" lvl="3" indent="-285750">
              <a:spcAft>
                <a:spcPts val="600"/>
              </a:spcAft>
              <a:buClr>
                <a:srgbClr val="FBBD0B"/>
              </a:buClr>
              <a:buSzPct val="110000"/>
              <a:buFont typeface="Wingdings" panose="05000000000000000000" pitchFamily="2" charset="2"/>
              <a:buChar char="§"/>
              <a:tabLst>
                <a:tab pos="912813" algn="l"/>
                <a:tab pos="1827213" algn="l"/>
                <a:tab pos="2741613" algn="l"/>
                <a:tab pos="3656013" algn="l"/>
                <a:tab pos="4570413" algn="l"/>
                <a:tab pos="5484813" algn="l"/>
                <a:tab pos="6399213" algn="l"/>
                <a:tab pos="7313613" algn="l"/>
                <a:tab pos="8228013" algn="l"/>
                <a:tab pos="9142413" algn="l"/>
                <a:tab pos="10056813" algn="l"/>
              </a:tabLst>
            </a:pPr>
            <a:r>
              <a:rPr lang="en-US" altLang="fr-FR" dirty="0">
                <a:solidFill>
                  <a:srgbClr val="003F7A"/>
                </a:solidFill>
                <a:latin typeface="Calibri"/>
                <a:cs typeface="Calibri"/>
              </a:rPr>
              <a:t>4 500 </a:t>
            </a:r>
            <a:r>
              <a:rPr lang="en-US" altLang="fr-FR" dirty="0" err="1">
                <a:solidFill>
                  <a:srgbClr val="003F7A"/>
                </a:solidFill>
                <a:latin typeface="Calibri"/>
                <a:cs typeface="Calibri"/>
              </a:rPr>
              <a:t>logements</a:t>
            </a:r>
            <a:r>
              <a:rPr lang="en-US" altLang="fr-FR" dirty="0">
                <a:solidFill>
                  <a:srgbClr val="003F7A"/>
                </a:solidFill>
                <a:latin typeface="Calibri"/>
                <a:cs typeface="Calibri"/>
              </a:rPr>
              <a:t> SEQENS sur SQY</a:t>
            </a:r>
          </a:p>
          <a:p>
            <a:pPr marL="285750" lvl="3" indent="-285750">
              <a:spcAft>
                <a:spcPts val="600"/>
              </a:spcAft>
              <a:buClr>
                <a:srgbClr val="FBBD0B"/>
              </a:buClr>
              <a:buSzPct val="110000"/>
              <a:buFont typeface="Wingdings" panose="05000000000000000000" pitchFamily="2" charset="2"/>
              <a:buChar char="§"/>
              <a:tabLst>
                <a:tab pos="912813" algn="l"/>
                <a:tab pos="1827213" algn="l"/>
                <a:tab pos="2741613" algn="l"/>
                <a:tab pos="3656013" algn="l"/>
                <a:tab pos="4570413" algn="l"/>
                <a:tab pos="5484813" algn="l"/>
                <a:tab pos="6399213" algn="l"/>
                <a:tab pos="7313613" algn="l"/>
                <a:tab pos="8228013" algn="l"/>
                <a:tab pos="9142413" algn="l"/>
                <a:tab pos="10056813" algn="l"/>
              </a:tabLst>
            </a:pPr>
            <a:r>
              <a:rPr lang="en-US" altLang="fr-FR" dirty="0">
                <a:solidFill>
                  <a:srgbClr val="003F7A"/>
                </a:solidFill>
                <a:latin typeface="Calibri"/>
                <a:cs typeface="Calibri"/>
              </a:rPr>
              <a:t>318 </a:t>
            </a:r>
            <a:r>
              <a:rPr lang="en-US" altLang="fr-FR" dirty="0" err="1">
                <a:solidFill>
                  <a:srgbClr val="003F7A"/>
                </a:solidFill>
                <a:latin typeface="Calibri"/>
                <a:cs typeface="Calibri"/>
              </a:rPr>
              <a:t>logements</a:t>
            </a:r>
            <a:r>
              <a:rPr lang="en-US" altLang="fr-FR" dirty="0">
                <a:solidFill>
                  <a:srgbClr val="003F7A"/>
                </a:solidFill>
                <a:latin typeface="Calibri"/>
                <a:cs typeface="Calibri"/>
              </a:rPr>
              <a:t> qui se </a:t>
            </a:r>
            <a:r>
              <a:rPr lang="en-US" altLang="fr-FR" dirty="0" err="1">
                <a:solidFill>
                  <a:srgbClr val="003F7A"/>
                </a:solidFill>
                <a:latin typeface="Calibri"/>
                <a:cs typeface="Calibri"/>
              </a:rPr>
              <a:t>libèrent</a:t>
            </a:r>
            <a:r>
              <a:rPr lang="en-US" altLang="fr-FR" dirty="0">
                <a:solidFill>
                  <a:srgbClr val="003F7A"/>
                </a:solidFill>
                <a:latin typeface="Calibri"/>
                <a:cs typeface="Calibri"/>
              </a:rPr>
              <a:t> tous les </a:t>
            </a:r>
            <a:r>
              <a:rPr lang="en-US" altLang="fr-FR" dirty="0" err="1">
                <a:solidFill>
                  <a:srgbClr val="003F7A"/>
                </a:solidFill>
                <a:latin typeface="Calibri"/>
                <a:cs typeface="Calibri"/>
              </a:rPr>
              <a:t>ans</a:t>
            </a:r>
            <a:r>
              <a:rPr lang="en-US" altLang="fr-FR" dirty="0">
                <a:solidFill>
                  <a:srgbClr val="003F7A"/>
                </a:solidFill>
                <a:latin typeface="Calibri"/>
                <a:cs typeface="Calibri"/>
              </a:rPr>
              <a:t> sur SQY</a:t>
            </a:r>
          </a:p>
          <a:p>
            <a:pPr marL="285750" lvl="3" indent="-285750">
              <a:spcAft>
                <a:spcPts val="600"/>
              </a:spcAft>
              <a:buClr>
                <a:srgbClr val="FBBD0B"/>
              </a:buClr>
              <a:buSzPct val="110000"/>
              <a:buFont typeface="Wingdings" panose="05000000000000000000" pitchFamily="2" charset="2"/>
              <a:buChar char="§"/>
              <a:tabLst>
                <a:tab pos="912813" algn="l"/>
                <a:tab pos="1827213" algn="l"/>
                <a:tab pos="2741613" algn="l"/>
                <a:tab pos="3656013" algn="l"/>
                <a:tab pos="4570413" algn="l"/>
                <a:tab pos="5484813" algn="l"/>
                <a:tab pos="6399213" algn="l"/>
                <a:tab pos="7313613" algn="l"/>
                <a:tab pos="8228013" algn="l"/>
                <a:tab pos="9142413" algn="l"/>
                <a:tab pos="10056813" algn="l"/>
              </a:tabLst>
            </a:pPr>
            <a:r>
              <a:rPr lang="en-US" altLang="fr-FR" dirty="0">
                <a:solidFill>
                  <a:srgbClr val="003F7A"/>
                </a:solidFill>
                <a:latin typeface="Calibri"/>
                <a:cs typeface="Calibri"/>
              </a:rPr>
              <a:t>100 à 130 </a:t>
            </a:r>
            <a:r>
              <a:rPr lang="en-US" altLang="fr-FR" dirty="0" err="1">
                <a:solidFill>
                  <a:srgbClr val="003F7A"/>
                </a:solidFill>
                <a:latin typeface="Calibri"/>
                <a:cs typeface="Calibri"/>
              </a:rPr>
              <a:t>logements</a:t>
            </a:r>
            <a:r>
              <a:rPr lang="en-US" altLang="fr-FR" dirty="0">
                <a:solidFill>
                  <a:srgbClr val="003F7A"/>
                </a:solidFill>
                <a:latin typeface="Calibri"/>
                <a:cs typeface="Calibri"/>
              </a:rPr>
              <a:t> qui </a:t>
            </a:r>
            <a:r>
              <a:rPr lang="en-US" altLang="fr-FR" dirty="0" err="1">
                <a:solidFill>
                  <a:srgbClr val="003F7A"/>
                </a:solidFill>
                <a:latin typeface="Calibri"/>
                <a:cs typeface="Calibri"/>
              </a:rPr>
              <a:t>vont</a:t>
            </a:r>
            <a:r>
              <a:rPr lang="en-US" altLang="fr-FR" dirty="0">
                <a:solidFill>
                  <a:srgbClr val="003F7A"/>
                </a:solidFill>
                <a:latin typeface="Calibri"/>
                <a:cs typeface="Calibri"/>
              </a:rPr>
              <a:t> se </a:t>
            </a:r>
            <a:r>
              <a:rPr lang="en-US" altLang="fr-FR" dirty="0" err="1">
                <a:solidFill>
                  <a:srgbClr val="003F7A"/>
                </a:solidFill>
                <a:latin typeface="Calibri"/>
                <a:cs typeface="Calibri"/>
              </a:rPr>
              <a:t>libérer</a:t>
            </a:r>
            <a:r>
              <a:rPr lang="en-US" altLang="fr-FR" dirty="0">
                <a:solidFill>
                  <a:srgbClr val="003F7A"/>
                </a:solidFill>
                <a:latin typeface="Calibri"/>
                <a:cs typeface="Calibri"/>
              </a:rPr>
              <a:t> sur le Bois de l’Etang sur le temps du relogement</a:t>
            </a:r>
          </a:p>
        </p:txBody>
      </p:sp>
    </p:spTree>
    <p:extLst>
      <p:ext uri="{BB962C8B-B14F-4D97-AF65-F5344CB8AC3E}">
        <p14:creationId xmlns:p14="http://schemas.microsoft.com/office/powerpoint/2010/main" val="21322063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age 5" descr="Une image contenant texte, clipart, graphiques vectoriels&#10;&#10;Description générée automatiquement">
            <a:extLst>
              <a:ext uri="{FF2B5EF4-FFF2-40B4-BE49-F238E27FC236}">
                <a16:creationId xmlns:a16="http://schemas.microsoft.com/office/drawing/2014/main" id="{45AD814F-C5FC-48BE-A00B-1C7A52DF65D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308960" y="1463895"/>
            <a:ext cx="2639194" cy="1317363"/>
          </a:xfrm>
          <a:prstGeom prst="rect">
            <a:avLst/>
          </a:prstGeom>
        </p:spPr>
      </p:pic>
      <p:pic>
        <p:nvPicPr>
          <p:cNvPr id="18" name="Image 17">
            <a:extLst>
              <a:ext uri="{FF2B5EF4-FFF2-40B4-BE49-F238E27FC236}">
                <a16:creationId xmlns:a16="http://schemas.microsoft.com/office/drawing/2014/main" id="{4CC31EA9-07E8-4B30-86A7-6EE54E8F0C00}"/>
              </a:ext>
            </a:extLst>
          </p:cNvPr>
          <p:cNvPicPr>
            <a:picLocks noChangeAspect="1"/>
          </p:cNvPicPr>
          <p:nvPr/>
        </p:nvPicPr>
        <p:blipFill>
          <a:blip r:embed="rId3"/>
          <a:stretch>
            <a:fillRect/>
          </a:stretch>
        </p:blipFill>
        <p:spPr>
          <a:xfrm>
            <a:off x="6798294" y="6178621"/>
            <a:ext cx="830263" cy="552502"/>
          </a:xfrm>
          <a:prstGeom prst="rect">
            <a:avLst/>
          </a:prstGeom>
        </p:spPr>
      </p:pic>
      <p:sp>
        <p:nvSpPr>
          <p:cNvPr id="19" name="Espace réservé du texte 11">
            <a:extLst>
              <a:ext uri="{FF2B5EF4-FFF2-40B4-BE49-F238E27FC236}">
                <a16:creationId xmlns:a16="http://schemas.microsoft.com/office/drawing/2014/main" id="{0F324980-5FC4-48BB-8588-E8E25DB98F75}"/>
              </a:ext>
            </a:extLst>
          </p:cNvPr>
          <p:cNvSpPr txBox="1">
            <a:spLocks/>
          </p:cNvSpPr>
          <p:nvPr/>
        </p:nvSpPr>
        <p:spPr>
          <a:xfrm>
            <a:off x="604159" y="1615392"/>
            <a:ext cx="8450015" cy="1108074"/>
          </a:xfrm>
          <a:prstGeom prst="rect">
            <a:avLst/>
          </a:prstGeom>
        </p:spPr>
        <p:txBody>
          <a:bodyPr vert="horz" lIns="91440" tIns="45720" rIns="91440" bIns="45720" rtlCol="0">
            <a:normAutofit/>
          </a:bodyPr>
          <a:lstStyle>
            <a:lvl1pPr marL="0" indent="0" algn="l"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000" kern="1200">
                <a:solidFill>
                  <a:schemeClr val="tx1">
                    <a:tint val="75000"/>
                  </a:schemeClr>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800" kern="1200">
                <a:solidFill>
                  <a:schemeClr val="tx1">
                    <a:tint val="75000"/>
                  </a:schemeClr>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9pPr>
          </a:lstStyle>
          <a:p>
            <a:r>
              <a:rPr lang="fr-FR" dirty="0">
                <a:solidFill>
                  <a:srgbClr val="009999"/>
                </a:solidFill>
              </a:rPr>
              <a:t>Les ménages concernés par le relogement </a:t>
            </a:r>
          </a:p>
        </p:txBody>
      </p:sp>
      <p:sp>
        <p:nvSpPr>
          <p:cNvPr id="20" name="Rectangle 19">
            <a:extLst>
              <a:ext uri="{FF2B5EF4-FFF2-40B4-BE49-F238E27FC236}">
                <a16:creationId xmlns:a16="http://schemas.microsoft.com/office/drawing/2014/main" id="{5DB7E1BB-655D-4C85-B085-8401CBAC5C21}"/>
              </a:ext>
            </a:extLst>
          </p:cNvPr>
          <p:cNvSpPr/>
          <p:nvPr/>
        </p:nvSpPr>
        <p:spPr>
          <a:xfrm>
            <a:off x="797288" y="2206279"/>
            <a:ext cx="6177809" cy="1431161"/>
          </a:xfrm>
          <a:prstGeom prst="rect">
            <a:avLst/>
          </a:prstGeom>
        </p:spPr>
        <p:txBody>
          <a:bodyPr wrap="square">
            <a:spAutoFit/>
          </a:bodyPr>
          <a:lstStyle/>
          <a:p>
            <a:pPr marL="285750" lvl="3" indent="-285750" algn="just">
              <a:spcAft>
                <a:spcPts val="600"/>
              </a:spcAft>
              <a:buClr>
                <a:srgbClr val="FBBD0B"/>
              </a:buClr>
              <a:buSzPct val="110000"/>
              <a:buFont typeface="Wingdings" panose="05000000000000000000" pitchFamily="2" charset="2"/>
              <a:buChar char="§"/>
              <a:tabLst>
                <a:tab pos="912813" algn="l"/>
                <a:tab pos="1827213" algn="l"/>
                <a:tab pos="2741613" algn="l"/>
                <a:tab pos="3656013" algn="l"/>
                <a:tab pos="4570413" algn="l"/>
                <a:tab pos="5484813" algn="l"/>
                <a:tab pos="6399213" algn="l"/>
                <a:tab pos="7313613" algn="l"/>
                <a:tab pos="8228013" algn="l"/>
                <a:tab pos="9142413" algn="l"/>
                <a:tab pos="10056813" algn="l"/>
              </a:tabLst>
            </a:pPr>
            <a:r>
              <a:rPr lang="en-US" altLang="fr-FR" dirty="0">
                <a:solidFill>
                  <a:srgbClr val="003F7A"/>
                </a:solidFill>
                <a:latin typeface="Calibri"/>
                <a:cs typeface="Calibri"/>
              </a:rPr>
              <a:t>Les ménages des </a:t>
            </a:r>
            <a:r>
              <a:rPr lang="en-US" altLang="fr-FR" dirty="0" err="1">
                <a:solidFill>
                  <a:srgbClr val="003F7A"/>
                </a:solidFill>
                <a:latin typeface="Calibri"/>
                <a:cs typeface="Calibri"/>
              </a:rPr>
              <a:t>bâtiments</a:t>
            </a:r>
            <a:r>
              <a:rPr lang="en-US" altLang="fr-FR" dirty="0">
                <a:solidFill>
                  <a:srgbClr val="003F7A"/>
                </a:solidFill>
                <a:latin typeface="Calibri"/>
                <a:cs typeface="Calibri"/>
              </a:rPr>
              <a:t> : </a:t>
            </a:r>
          </a:p>
          <a:p>
            <a:pPr marL="742950" lvl="4" indent="-285750" algn="just">
              <a:spcAft>
                <a:spcPts val="600"/>
              </a:spcAft>
              <a:buClr>
                <a:srgbClr val="FBBD0B"/>
              </a:buClr>
              <a:buSzPct val="110000"/>
              <a:buFont typeface="Wingdings" panose="05000000000000000000" pitchFamily="2" charset="2"/>
              <a:buChar char="Ø"/>
              <a:tabLst>
                <a:tab pos="912813" algn="l"/>
                <a:tab pos="1827213" algn="l"/>
                <a:tab pos="2741613" algn="l"/>
                <a:tab pos="3656013" algn="l"/>
                <a:tab pos="4570413" algn="l"/>
                <a:tab pos="5484813" algn="l"/>
                <a:tab pos="6399213" algn="l"/>
                <a:tab pos="7313613" algn="l"/>
                <a:tab pos="8228013" algn="l"/>
                <a:tab pos="9142413" algn="l"/>
                <a:tab pos="10056813" algn="l"/>
              </a:tabLst>
            </a:pPr>
            <a:r>
              <a:rPr lang="en-US" altLang="fr-FR" b="1" dirty="0">
                <a:solidFill>
                  <a:srgbClr val="003F7A"/>
                </a:solidFill>
                <a:latin typeface="Calibri"/>
                <a:cs typeface="Calibri"/>
              </a:rPr>
              <a:t>H</a:t>
            </a:r>
            <a:r>
              <a:rPr lang="en-US" altLang="fr-FR" dirty="0">
                <a:solidFill>
                  <a:srgbClr val="003F7A"/>
                </a:solidFill>
                <a:latin typeface="Calibri"/>
                <a:cs typeface="Calibri"/>
              </a:rPr>
              <a:t> : 3 – 4 – 5 - 6 </a:t>
            </a:r>
            <a:r>
              <a:rPr lang="en-US" altLang="fr-FR" dirty="0" err="1">
                <a:solidFill>
                  <a:srgbClr val="003F7A"/>
                </a:solidFill>
                <a:latin typeface="Calibri"/>
                <a:cs typeface="Calibri"/>
              </a:rPr>
              <a:t>Résidence</a:t>
            </a:r>
            <a:r>
              <a:rPr lang="en-US" altLang="fr-FR" dirty="0">
                <a:solidFill>
                  <a:srgbClr val="003F7A"/>
                </a:solidFill>
                <a:latin typeface="Calibri"/>
                <a:cs typeface="Calibri"/>
              </a:rPr>
              <a:t> du Bois de l’Etang</a:t>
            </a:r>
          </a:p>
          <a:p>
            <a:pPr marL="742950" lvl="4" indent="-285750" algn="just">
              <a:spcAft>
                <a:spcPts val="600"/>
              </a:spcAft>
              <a:buClr>
                <a:srgbClr val="FBBD0B"/>
              </a:buClr>
              <a:buSzPct val="110000"/>
              <a:buFont typeface="Wingdings" panose="05000000000000000000" pitchFamily="2" charset="2"/>
              <a:buChar char="Ø"/>
              <a:tabLst>
                <a:tab pos="912813" algn="l"/>
                <a:tab pos="1827213" algn="l"/>
                <a:tab pos="2741613" algn="l"/>
                <a:tab pos="3656013" algn="l"/>
                <a:tab pos="4570413" algn="l"/>
                <a:tab pos="5484813" algn="l"/>
                <a:tab pos="6399213" algn="l"/>
                <a:tab pos="7313613" algn="l"/>
                <a:tab pos="8228013" algn="l"/>
                <a:tab pos="9142413" algn="l"/>
                <a:tab pos="10056813" algn="l"/>
              </a:tabLst>
            </a:pPr>
            <a:r>
              <a:rPr lang="en-US" altLang="fr-FR" b="1" dirty="0">
                <a:solidFill>
                  <a:srgbClr val="003F7A"/>
                </a:solidFill>
                <a:latin typeface="Calibri"/>
                <a:cs typeface="Calibri"/>
              </a:rPr>
              <a:t>A</a:t>
            </a:r>
            <a:r>
              <a:rPr lang="en-US" altLang="fr-FR" dirty="0">
                <a:solidFill>
                  <a:srgbClr val="003F7A"/>
                </a:solidFill>
                <a:latin typeface="Calibri"/>
                <a:cs typeface="Calibri"/>
              </a:rPr>
              <a:t> : 8 residence du Bois de l’Etang</a:t>
            </a:r>
          </a:p>
          <a:p>
            <a:pPr marL="742950" lvl="4" indent="-285750" algn="just">
              <a:spcAft>
                <a:spcPts val="600"/>
              </a:spcAft>
              <a:buClr>
                <a:srgbClr val="FBBD0B"/>
              </a:buClr>
              <a:buSzPct val="110000"/>
              <a:buFont typeface="Wingdings" panose="05000000000000000000" pitchFamily="2" charset="2"/>
              <a:buChar char="Ø"/>
              <a:tabLst>
                <a:tab pos="912813" algn="l"/>
                <a:tab pos="1827213" algn="l"/>
                <a:tab pos="2741613" algn="l"/>
                <a:tab pos="3656013" algn="l"/>
                <a:tab pos="4570413" algn="l"/>
                <a:tab pos="5484813" algn="l"/>
                <a:tab pos="6399213" algn="l"/>
                <a:tab pos="7313613" algn="l"/>
                <a:tab pos="8228013" algn="l"/>
                <a:tab pos="9142413" algn="l"/>
                <a:tab pos="10056813" algn="l"/>
              </a:tabLst>
            </a:pPr>
            <a:r>
              <a:rPr lang="en-US" altLang="fr-FR" b="1" dirty="0">
                <a:solidFill>
                  <a:srgbClr val="003F7A"/>
                </a:solidFill>
                <a:latin typeface="Calibri"/>
                <a:cs typeface="Calibri"/>
              </a:rPr>
              <a:t>G</a:t>
            </a:r>
            <a:r>
              <a:rPr lang="en-US" altLang="fr-FR" dirty="0">
                <a:solidFill>
                  <a:srgbClr val="003F7A"/>
                </a:solidFill>
                <a:latin typeface="Calibri"/>
                <a:cs typeface="Calibri"/>
              </a:rPr>
              <a:t> : 14 – 15 – 16 – 17 Résidence du Bois de </a:t>
            </a:r>
            <a:r>
              <a:rPr lang="en-US" altLang="fr-FR" dirty="0" err="1">
                <a:solidFill>
                  <a:srgbClr val="003F7A"/>
                </a:solidFill>
                <a:latin typeface="Calibri"/>
                <a:cs typeface="Calibri"/>
              </a:rPr>
              <a:t>l’Etang</a:t>
            </a:r>
            <a:endParaRPr lang="en-US" altLang="fr-FR" dirty="0">
              <a:solidFill>
                <a:srgbClr val="003F7A"/>
              </a:solidFill>
              <a:latin typeface="Calibri"/>
              <a:cs typeface="Calibri"/>
            </a:endParaRPr>
          </a:p>
        </p:txBody>
      </p:sp>
      <p:sp>
        <p:nvSpPr>
          <p:cNvPr id="7" name="Rectangle 6">
            <a:extLst>
              <a:ext uri="{FF2B5EF4-FFF2-40B4-BE49-F238E27FC236}">
                <a16:creationId xmlns:a16="http://schemas.microsoft.com/office/drawing/2014/main" id="{A7FC4008-1F97-4C58-9B8A-199D5BA8EE0F}"/>
              </a:ext>
            </a:extLst>
          </p:cNvPr>
          <p:cNvSpPr/>
          <p:nvPr/>
        </p:nvSpPr>
        <p:spPr>
          <a:xfrm>
            <a:off x="797288" y="4059570"/>
            <a:ext cx="7952015" cy="1708160"/>
          </a:xfrm>
          <a:prstGeom prst="rect">
            <a:avLst/>
          </a:prstGeom>
        </p:spPr>
        <p:txBody>
          <a:bodyPr wrap="square">
            <a:spAutoFit/>
          </a:bodyPr>
          <a:lstStyle/>
          <a:p>
            <a:pPr marL="457200" lvl="4" algn="just">
              <a:spcAft>
                <a:spcPts val="600"/>
              </a:spcAft>
              <a:buClr>
                <a:srgbClr val="FBBD0B"/>
              </a:buClr>
              <a:buSzPct val="110000"/>
              <a:tabLst>
                <a:tab pos="912813" algn="l"/>
                <a:tab pos="1827213" algn="l"/>
                <a:tab pos="2741613" algn="l"/>
                <a:tab pos="3656013" algn="l"/>
                <a:tab pos="4570413" algn="l"/>
                <a:tab pos="5484813" algn="l"/>
                <a:tab pos="6399213" algn="l"/>
                <a:tab pos="7313613" algn="l"/>
                <a:tab pos="8228013" algn="l"/>
                <a:tab pos="9142413" algn="l"/>
                <a:tab pos="10056813" algn="l"/>
              </a:tabLst>
            </a:pPr>
            <a:endParaRPr lang="en-US" altLang="fr-FR" dirty="0">
              <a:solidFill>
                <a:srgbClr val="003F7A"/>
              </a:solidFill>
              <a:highlight>
                <a:srgbClr val="FFFF00"/>
              </a:highlight>
              <a:latin typeface="Calibri"/>
              <a:cs typeface="Calibri"/>
            </a:endParaRPr>
          </a:p>
          <a:p>
            <a:pPr marL="0" lvl="3" algn="just">
              <a:spcAft>
                <a:spcPts val="600"/>
              </a:spcAft>
              <a:buClr>
                <a:srgbClr val="FBBD0B"/>
              </a:buClr>
              <a:buSzPct val="110000"/>
              <a:tabLst>
                <a:tab pos="912813" algn="l"/>
                <a:tab pos="1827213" algn="l"/>
                <a:tab pos="2741613" algn="l"/>
                <a:tab pos="3656013" algn="l"/>
                <a:tab pos="4570413" algn="l"/>
                <a:tab pos="5484813" algn="l"/>
                <a:tab pos="6399213" algn="l"/>
                <a:tab pos="7313613" algn="l"/>
                <a:tab pos="8228013" algn="l"/>
                <a:tab pos="9142413" algn="l"/>
                <a:tab pos="10056813" algn="l"/>
              </a:tabLst>
            </a:pPr>
            <a:r>
              <a:rPr lang="en-US" altLang="fr-FR" b="1" dirty="0" err="1">
                <a:solidFill>
                  <a:srgbClr val="003F7A"/>
                </a:solidFill>
                <a:latin typeface="Calibri"/>
                <a:cs typeface="Calibri"/>
              </a:rPr>
              <a:t>Sont</a:t>
            </a:r>
            <a:r>
              <a:rPr lang="en-US" altLang="fr-FR" b="1" dirty="0">
                <a:solidFill>
                  <a:srgbClr val="003F7A"/>
                </a:solidFill>
                <a:latin typeface="Calibri"/>
                <a:cs typeface="Calibri"/>
              </a:rPr>
              <a:t> </a:t>
            </a:r>
            <a:r>
              <a:rPr lang="en-US" altLang="fr-FR" b="1" dirty="0" err="1">
                <a:solidFill>
                  <a:srgbClr val="003F7A"/>
                </a:solidFill>
                <a:latin typeface="Calibri"/>
                <a:cs typeface="Calibri"/>
              </a:rPr>
              <a:t>éligibles</a:t>
            </a:r>
            <a:r>
              <a:rPr lang="en-US" altLang="fr-FR" b="1" dirty="0">
                <a:solidFill>
                  <a:srgbClr val="003F7A"/>
                </a:solidFill>
                <a:latin typeface="Calibri"/>
                <a:cs typeface="Calibri"/>
              </a:rPr>
              <a:t> à </a:t>
            </a:r>
            <a:r>
              <a:rPr lang="en-US" altLang="fr-FR" b="1" dirty="0" err="1">
                <a:solidFill>
                  <a:srgbClr val="003F7A"/>
                </a:solidFill>
                <a:latin typeface="Calibri"/>
                <a:cs typeface="Calibri"/>
              </a:rPr>
              <a:t>compter</a:t>
            </a:r>
            <a:r>
              <a:rPr lang="en-US" altLang="fr-FR" b="1" dirty="0">
                <a:solidFill>
                  <a:srgbClr val="003F7A"/>
                </a:solidFill>
                <a:latin typeface="Calibri"/>
                <a:cs typeface="Calibri"/>
              </a:rPr>
              <a:t> de la date de </a:t>
            </a:r>
            <a:r>
              <a:rPr lang="en-US" altLang="fr-FR" b="1" dirty="0" err="1">
                <a:solidFill>
                  <a:srgbClr val="003F7A"/>
                </a:solidFill>
                <a:latin typeface="Calibri"/>
                <a:cs typeface="Calibri"/>
              </a:rPr>
              <a:t>l’enquête</a:t>
            </a:r>
            <a:r>
              <a:rPr lang="en-US" altLang="fr-FR" b="1" dirty="0">
                <a:solidFill>
                  <a:srgbClr val="003F7A"/>
                </a:solidFill>
                <a:latin typeface="Calibri"/>
                <a:cs typeface="Calibri"/>
              </a:rPr>
              <a:t> sociale </a:t>
            </a:r>
          </a:p>
          <a:p>
            <a:pPr marL="285750" lvl="3" indent="-285750" algn="just">
              <a:spcAft>
                <a:spcPts val="600"/>
              </a:spcAft>
              <a:buClr>
                <a:srgbClr val="FBBD0B"/>
              </a:buClr>
              <a:buSzPct val="110000"/>
              <a:buFont typeface="Wingdings" panose="05000000000000000000" pitchFamily="2" charset="2"/>
              <a:buChar char="§"/>
              <a:tabLst>
                <a:tab pos="912813" algn="l"/>
                <a:tab pos="1827213" algn="l"/>
                <a:tab pos="2741613" algn="l"/>
                <a:tab pos="3656013" algn="l"/>
                <a:tab pos="4570413" algn="l"/>
                <a:tab pos="5484813" algn="l"/>
                <a:tab pos="6399213" algn="l"/>
                <a:tab pos="7313613" algn="l"/>
                <a:tab pos="8228013" algn="l"/>
                <a:tab pos="9142413" algn="l"/>
                <a:tab pos="10056813" algn="l"/>
              </a:tabLst>
            </a:pPr>
            <a:r>
              <a:rPr lang="en-US" altLang="fr-FR" dirty="0">
                <a:solidFill>
                  <a:srgbClr val="003F7A"/>
                </a:solidFill>
                <a:latin typeface="Calibri"/>
                <a:cs typeface="Calibri"/>
              </a:rPr>
              <a:t>Les ménages </a:t>
            </a:r>
            <a:r>
              <a:rPr lang="en-US" altLang="fr-FR" dirty="0" err="1">
                <a:solidFill>
                  <a:srgbClr val="003F7A"/>
                </a:solidFill>
                <a:latin typeface="Calibri"/>
                <a:cs typeface="Calibri"/>
              </a:rPr>
              <a:t>titulaires</a:t>
            </a:r>
            <a:r>
              <a:rPr lang="en-US" altLang="fr-FR" dirty="0">
                <a:solidFill>
                  <a:srgbClr val="003F7A"/>
                </a:solidFill>
                <a:latin typeface="Calibri"/>
                <a:cs typeface="Calibri"/>
              </a:rPr>
              <a:t> d’un bail de location</a:t>
            </a:r>
          </a:p>
          <a:p>
            <a:pPr marL="285750" lvl="3" indent="-285750" algn="just">
              <a:spcAft>
                <a:spcPts val="600"/>
              </a:spcAft>
              <a:buClr>
                <a:srgbClr val="FBBD0B"/>
              </a:buClr>
              <a:buSzPct val="110000"/>
              <a:buFont typeface="Wingdings" panose="05000000000000000000" pitchFamily="2" charset="2"/>
              <a:buChar char="§"/>
              <a:tabLst>
                <a:tab pos="912813" algn="l"/>
                <a:tab pos="1827213" algn="l"/>
                <a:tab pos="2741613" algn="l"/>
                <a:tab pos="3656013" algn="l"/>
                <a:tab pos="4570413" algn="l"/>
                <a:tab pos="5484813" algn="l"/>
                <a:tab pos="6399213" algn="l"/>
                <a:tab pos="7313613" algn="l"/>
                <a:tab pos="8228013" algn="l"/>
                <a:tab pos="9142413" algn="l"/>
                <a:tab pos="10056813" algn="l"/>
              </a:tabLst>
            </a:pPr>
            <a:r>
              <a:rPr lang="en-US" altLang="fr-FR" dirty="0">
                <a:solidFill>
                  <a:srgbClr val="003F7A"/>
                </a:solidFill>
                <a:latin typeface="Calibri"/>
                <a:cs typeface="Calibri"/>
              </a:rPr>
              <a:t>Les </a:t>
            </a:r>
            <a:r>
              <a:rPr lang="en-US" altLang="fr-FR" dirty="0" err="1">
                <a:solidFill>
                  <a:srgbClr val="003F7A"/>
                </a:solidFill>
                <a:latin typeface="Calibri"/>
                <a:cs typeface="Calibri"/>
              </a:rPr>
              <a:t>décohabitants</a:t>
            </a:r>
            <a:r>
              <a:rPr lang="en-US" altLang="fr-FR" dirty="0">
                <a:solidFill>
                  <a:srgbClr val="003F7A"/>
                </a:solidFill>
                <a:latin typeface="Calibri"/>
                <a:cs typeface="Calibri"/>
              </a:rPr>
              <a:t> : sur la base </a:t>
            </a:r>
            <a:r>
              <a:rPr lang="en-US" altLang="fr-FR" dirty="0" err="1">
                <a:solidFill>
                  <a:srgbClr val="003F7A"/>
                </a:solidFill>
                <a:latin typeface="Calibri"/>
                <a:cs typeface="Calibri"/>
              </a:rPr>
              <a:t>d’éléments</a:t>
            </a:r>
            <a:r>
              <a:rPr lang="en-US" altLang="fr-FR" dirty="0">
                <a:solidFill>
                  <a:srgbClr val="003F7A"/>
                </a:solidFill>
                <a:latin typeface="Calibri"/>
                <a:cs typeface="Calibri"/>
              </a:rPr>
              <a:t> </a:t>
            </a:r>
            <a:r>
              <a:rPr lang="en-US" altLang="fr-FR" dirty="0" err="1">
                <a:solidFill>
                  <a:srgbClr val="003F7A"/>
                </a:solidFill>
                <a:latin typeface="Calibri"/>
                <a:cs typeface="Calibri"/>
              </a:rPr>
              <a:t>factuels</a:t>
            </a:r>
            <a:r>
              <a:rPr lang="en-US" altLang="fr-FR" dirty="0">
                <a:solidFill>
                  <a:srgbClr val="003F7A"/>
                </a:solidFill>
                <a:latin typeface="Calibri"/>
                <a:cs typeface="Calibri"/>
              </a:rPr>
              <a:t> </a:t>
            </a:r>
            <a:r>
              <a:rPr lang="en-US" altLang="fr-FR" dirty="0" err="1">
                <a:solidFill>
                  <a:srgbClr val="003F7A"/>
                </a:solidFill>
                <a:latin typeface="Calibri"/>
                <a:cs typeface="Calibri"/>
              </a:rPr>
              <a:t>reccueillis</a:t>
            </a:r>
            <a:r>
              <a:rPr lang="en-US" altLang="fr-FR" dirty="0">
                <a:solidFill>
                  <a:srgbClr val="003F7A"/>
                </a:solidFill>
                <a:latin typeface="Calibri"/>
                <a:cs typeface="Calibri"/>
              </a:rPr>
              <a:t> </a:t>
            </a:r>
            <a:r>
              <a:rPr lang="en-US" altLang="fr-FR" dirty="0" err="1">
                <a:solidFill>
                  <a:srgbClr val="003F7A"/>
                </a:solidFill>
                <a:latin typeface="Calibri"/>
                <a:cs typeface="Calibri"/>
              </a:rPr>
              <a:t>lors</a:t>
            </a:r>
            <a:r>
              <a:rPr lang="en-US" altLang="fr-FR" dirty="0">
                <a:solidFill>
                  <a:srgbClr val="003F7A"/>
                </a:solidFill>
                <a:latin typeface="Calibri"/>
                <a:cs typeface="Calibri"/>
              </a:rPr>
              <a:t> du diagnostic social</a:t>
            </a:r>
          </a:p>
        </p:txBody>
      </p:sp>
      <p:sp>
        <p:nvSpPr>
          <p:cNvPr id="8" name="Titre 1">
            <a:extLst>
              <a:ext uri="{FF2B5EF4-FFF2-40B4-BE49-F238E27FC236}">
                <a16:creationId xmlns:a16="http://schemas.microsoft.com/office/drawing/2014/main" id="{E3F168D7-4CEF-4D23-A49F-3A9866129A26}"/>
              </a:ext>
            </a:extLst>
          </p:cNvPr>
          <p:cNvSpPr txBox="1">
            <a:spLocks/>
          </p:cNvSpPr>
          <p:nvPr/>
        </p:nvSpPr>
        <p:spPr>
          <a:xfrm>
            <a:off x="2715902" y="234859"/>
            <a:ext cx="5890883" cy="710226"/>
          </a:xfrm>
          <a:prstGeom prst="rect">
            <a:avLst/>
          </a:prstGeom>
        </p:spPr>
        <p:txBody>
          <a:bodyPr vert="horz" lIns="91440" tIns="45720" rIns="91440" bIns="45720" rtlCol="0" anchor="b">
            <a:normAutofit fontScale="85000" lnSpcReduction="1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fr-FR" sz="4000" dirty="0">
                <a:solidFill>
                  <a:srgbClr val="E74B37"/>
                </a:solidFill>
              </a:rPr>
              <a:t>LE RELOGEMENT CHEZ SEQENS</a:t>
            </a:r>
          </a:p>
        </p:txBody>
      </p:sp>
    </p:spTree>
    <p:extLst>
      <p:ext uri="{BB962C8B-B14F-4D97-AF65-F5344CB8AC3E}">
        <p14:creationId xmlns:p14="http://schemas.microsoft.com/office/powerpoint/2010/main" val="323627119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1">
            <a:extLst>
              <a:ext uri="{FF2B5EF4-FFF2-40B4-BE49-F238E27FC236}">
                <a16:creationId xmlns:a16="http://schemas.microsoft.com/office/drawing/2014/main" id="{C5149727-9C38-49F5-A4FD-69743A0432C7}"/>
              </a:ext>
            </a:extLst>
          </p:cNvPr>
          <p:cNvSpPr txBox="1">
            <a:spLocks/>
          </p:cNvSpPr>
          <p:nvPr/>
        </p:nvSpPr>
        <p:spPr>
          <a:xfrm>
            <a:off x="2715902" y="234859"/>
            <a:ext cx="5890883" cy="710226"/>
          </a:xfrm>
          <a:prstGeom prst="rect">
            <a:avLst/>
          </a:prstGeom>
        </p:spPr>
        <p:txBody>
          <a:bodyPr vert="horz" lIns="91440" tIns="45720" rIns="91440" bIns="45720" rtlCol="0" anchor="b">
            <a:normAutofit fontScale="85000" lnSpcReduction="1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fr-FR" sz="4000" dirty="0">
                <a:solidFill>
                  <a:srgbClr val="E74B37"/>
                </a:solidFill>
              </a:rPr>
              <a:t>LE RELOGEMENT CHEZ SEQENS</a:t>
            </a:r>
          </a:p>
        </p:txBody>
      </p:sp>
      <p:pic>
        <p:nvPicPr>
          <p:cNvPr id="18" name="Image 17">
            <a:extLst>
              <a:ext uri="{FF2B5EF4-FFF2-40B4-BE49-F238E27FC236}">
                <a16:creationId xmlns:a16="http://schemas.microsoft.com/office/drawing/2014/main" id="{4CC31EA9-07E8-4B30-86A7-6EE54E8F0C00}"/>
              </a:ext>
            </a:extLst>
          </p:cNvPr>
          <p:cNvPicPr>
            <a:picLocks noChangeAspect="1"/>
          </p:cNvPicPr>
          <p:nvPr/>
        </p:nvPicPr>
        <p:blipFill>
          <a:blip r:embed="rId2"/>
          <a:stretch>
            <a:fillRect/>
          </a:stretch>
        </p:blipFill>
        <p:spPr>
          <a:xfrm>
            <a:off x="6798294" y="6178621"/>
            <a:ext cx="830263" cy="552502"/>
          </a:xfrm>
          <a:prstGeom prst="rect">
            <a:avLst/>
          </a:prstGeom>
        </p:spPr>
      </p:pic>
      <p:sp>
        <p:nvSpPr>
          <p:cNvPr id="21" name="Espace réservé du texte 11">
            <a:extLst>
              <a:ext uri="{FF2B5EF4-FFF2-40B4-BE49-F238E27FC236}">
                <a16:creationId xmlns:a16="http://schemas.microsoft.com/office/drawing/2014/main" id="{79C3A3A3-1666-459E-B41E-47255E5A0F73}"/>
              </a:ext>
            </a:extLst>
          </p:cNvPr>
          <p:cNvSpPr txBox="1">
            <a:spLocks/>
          </p:cNvSpPr>
          <p:nvPr/>
        </p:nvSpPr>
        <p:spPr>
          <a:xfrm>
            <a:off x="548834" y="2212907"/>
            <a:ext cx="8450015" cy="1108074"/>
          </a:xfrm>
          <a:prstGeom prst="rect">
            <a:avLst/>
          </a:prstGeom>
        </p:spPr>
        <p:txBody>
          <a:bodyPr vert="horz" lIns="91440" tIns="45720" rIns="91440" bIns="45720" rtlCol="0">
            <a:normAutofit/>
          </a:bodyPr>
          <a:lstStyle>
            <a:lvl1pPr marL="0" indent="0" algn="l"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000" kern="1200">
                <a:solidFill>
                  <a:schemeClr val="tx1">
                    <a:tint val="75000"/>
                  </a:schemeClr>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800" kern="1200">
                <a:solidFill>
                  <a:schemeClr val="tx1">
                    <a:tint val="75000"/>
                  </a:schemeClr>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9pPr>
          </a:lstStyle>
          <a:p>
            <a:r>
              <a:rPr lang="fr-FR" dirty="0">
                <a:solidFill>
                  <a:srgbClr val="009999"/>
                </a:solidFill>
              </a:rPr>
              <a:t>1ère étape : </a:t>
            </a:r>
            <a:r>
              <a:rPr lang="fr-FR" altLang="fr-FR" dirty="0">
                <a:solidFill>
                  <a:srgbClr val="009999"/>
                </a:solidFill>
              </a:rPr>
              <a:t>Le Diagnostic Social</a:t>
            </a:r>
            <a:endParaRPr lang="fr-FR" dirty="0">
              <a:solidFill>
                <a:srgbClr val="009999"/>
              </a:solidFill>
            </a:endParaRPr>
          </a:p>
          <a:p>
            <a:endParaRPr lang="fr-FR" dirty="0">
              <a:solidFill>
                <a:srgbClr val="009999"/>
              </a:solidFill>
            </a:endParaRPr>
          </a:p>
        </p:txBody>
      </p:sp>
      <p:sp>
        <p:nvSpPr>
          <p:cNvPr id="33" name="Rectangle 32">
            <a:extLst>
              <a:ext uri="{FF2B5EF4-FFF2-40B4-BE49-F238E27FC236}">
                <a16:creationId xmlns:a16="http://schemas.microsoft.com/office/drawing/2014/main" id="{C622939E-2FD5-447B-A76A-173FCA57A385}"/>
              </a:ext>
            </a:extLst>
          </p:cNvPr>
          <p:cNvSpPr/>
          <p:nvPr/>
        </p:nvSpPr>
        <p:spPr>
          <a:xfrm>
            <a:off x="1063171" y="2771751"/>
            <a:ext cx="7935678" cy="2139047"/>
          </a:xfrm>
          <a:prstGeom prst="rect">
            <a:avLst/>
          </a:prstGeom>
        </p:spPr>
        <p:txBody>
          <a:bodyPr wrap="square">
            <a:spAutoFit/>
          </a:bodyPr>
          <a:lstStyle/>
          <a:p>
            <a:pPr marL="0" lvl="3" algn="just">
              <a:spcAft>
                <a:spcPts val="600"/>
              </a:spcAft>
              <a:buClr>
                <a:srgbClr val="FBBD0B"/>
              </a:buClr>
              <a:buSzPct val="110000"/>
              <a:tabLst>
                <a:tab pos="912813" algn="l"/>
                <a:tab pos="1827213" algn="l"/>
                <a:tab pos="2741613" algn="l"/>
                <a:tab pos="3656013" algn="l"/>
                <a:tab pos="4570413" algn="l"/>
                <a:tab pos="5484813" algn="l"/>
                <a:tab pos="6399213" algn="l"/>
                <a:tab pos="7313613" algn="l"/>
                <a:tab pos="8228013" algn="l"/>
                <a:tab pos="9142413" algn="l"/>
                <a:tab pos="10056813" algn="l"/>
              </a:tabLst>
            </a:pPr>
            <a:r>
              <a:rPr lang="en-US" altLang="fr-FR" b="1" dirty="0">
                <a:solidFill>
                  <a:srgbClr val="003F7A"/>
                </a:solidFill>
                <a:latin typeface="Calibri"/>
                <a:cs typeface="Calibri"/>
              </a:rPr>
              <a:t>SEQENS </a:t>
            </a:r>
            <a:r>
              <a:rPr lang="en-US" altLang="fr-FR" b="1" dirty="0" err="1">
                <a:solidFill>
                  <a:srgbClr val="003F7A"/>
                </a:solidFill>
                <a:latin typeface="Calibri"/>
                <a:cs typeface="Calibri"/>
              </a:rPr>
              <a:t>missionnera</a:t>
            </a:r>
            <a:r>
              <a:rPr lang="en-US" altLang="fr-FR" b="1" dirty="0">
                <a:solidFill>
                  <a:srgbClr val="003F7A"/>
                </a:solidFill>
                <a:latin typeface="Calibri"/>
                <a:cs typeface="Calibri"/>
              </a:rPr>
              <a:t> un Cabinet </a:t>
            </a:r>
            <a:r>
              <a:rPr lang="en-US" altLang="fr-FR" b="1" dirty="0" err="1">
                <a:solidFill>
                  <a:srgbClr val="003F7A"/>
                </a:solidFill>
                <a:latin typeface="Calibri"/>
                <a:cs typeface="Calibri"/>
              </a:rPr>
              <a:t>d’étude</a:t>
            </a:r>
            <a:r>
              <a:rPr lang="en-US" altLang="fr-FR" b="1" dirty="0">
                <a:solidFill>
                  <a:srgbClr val="003F7A"/>
                </a:solidFill>
                <a:latin typeface="Calibri"/>
                <a:cs typeface="Calibri"/>
              </a:rPr>
              <a:t> pour </a:t>
            </a:r>
            <a:r>
              <a:rPr lang="en-US" altLang="fr-FR" b="1" dirty="0" err="1">
                <a:solidFill>
                  <a:srgbClr val="003F7A"/>
                </a:solidFill>
                <a:latin typeface="Calibri"/>
                <a:cs typeface="Calibri"/>
              </a:rPr>
              <a:t>recenser</a:t>
            </a:r>
            <a:r>
              <a:rPr lang="en-US" altLang="fr-FR" b="1" dirty="0">
                <a:solidFill>
                  <a:srgbClr val="003F7A"/>
                </a:solidFill>
                <a:latin typeface="Calibri"/>
                <a:cs typeface="Calibri"/>
              </a:rPr>
              <a:t> :</a:t>
            </a:r>
          </a:p>
          <a:p>
            <a:pPr marL="285750" lvl="3" indent="-285750" algn="just">
              <a:spcAft>
                <a:spcPts val="600"/>
              </a:spcAft>
              <a:buClr>
                <a:srgbClr val="FBBD0B"/>
              </a:buClr>
              <a:buSzPct val="110000"/>
              <a:buFont typeface="Wingdings" panose="05000000000000000000" pitchFamily="2" charset="2"/>
              <a:buChar char="§"/>
              <a:tabLst>
                <a:tab pos="912813" algn="l"/>
                <a:tab pos="1827213" algn="l"/>
                <a:tab pos="2741613" algn="l"/>
                <a:tab pos="3656013" algn="l"/>
                <a:tab pos="4570413" algn="l"/>
                <a:tab pos="5484813" algn="l"/>
                <a:tab pos="6399213" algn="l"/>
                <a:tab pos="7313613" algn="l"/>
                <a:tab pos="8228013" algn="l"/>
                <a:tab pos="9142413" algn="l"/>
                <a:tab pos="10056813" algn="l"/>
              </a:tabLst>
            </a:pPr>
            <a:r>
              <a:rPr lang="en-US" altLang="fr-FR" dirty="0">
                <a:solidFill>
                  <a:srgbClr val="003F7A"/>
                </a:solidFill>
                <a:cs typeface="Calibri"/>
              </a:rPr>
              <a:t>Les </a:t>
            </a:r>
            <a:r>
              <a:rPr lang="en-US" altLang="fr-FR" dirty="0" err="1">
                <a:solidFill>
                  <a:srgbClr val="003F7A"/>
                </a:solidFill>
                <a:cs typeface="Calibri"/>
              </a:rPr>
              <a:t>données</a:t>
            </a:r>
            <a:r>
              <a:rPr lang="en-US" altLang="fr-FR" dirty="0">
                <a:solidFill>
                  <a:srgbClr val="003F7A"/>
                </a:solidFill>
                <a:cs typeface="Calibri"/>
              </a:rPr>
              <a:t> socio </a:t>
            </a:r>
            <a:r>
              <a:rPr lang="en-US" altLang="fr-FR" dirty="0" err="1">
                <a:solidFill>
                  <a:srgbClr val="003F7A"/>
                </a:solidFill>
                <a:cs typeface="Calibri"/>
              </a:rPr>
              <a:t>économiques</a:t>
            </a:r>
            <a:r>
              <a:rPr lang="en-US" altLang="fr-FR" dirty="0">
                <a:solidFill>
                  <a:srgbClr val="003F7A"/>
                </a:solidFill>
                <a:cs typeface="Calibri"/>
              </a:rPr>
              <a:t> de </a:t>
            </a:r>
            <a:r>
              <a:rPr lang="en-US" altLang="fr-FR" dirty="0" err="1">
                <a:solidFill>
                  <a:srgbClr val="003F7A"/>
                </a:solidFill>
                <a:cs typeface="Calibri"/>
              </a:rPr>
              <a:t>votre</a:t>
            </a:r>
            <a:r>
              <a:rPr lang="en-US" altLang="fr-FR" dirty="0">
                <a:solidFill>
                  <a:srgbClr val="003F7A"/>
                </a:solidFill>
                <a:cs typeface="Calibri"/>
              </a:rPr>
              <a:t> foyer (</a:t>
            </a:r>
            <a:r>
              <a:rPr lang="en-US" altLang="fr-FR" dirty="0" err="1">
                <a:solidFill>
                  <a:srgbClr val="003F7A"/>
                </a:solidFill>
                <a:cs typeface="Calibri"/>
              </a:rPr>
              <a:t>âge</a:t>
            </a:r>
            <a:r>
              <a:rPr lang="en-US" altLang="fr-FR" dirty="0">
                <a:solidFill>
                  <a:srgbClr val="003F7A"/>
                </a:solidFill>
                <a:cs typeface="Calibri"/>
              </a:rPr>
              <a:t>, situation de </a:t>
            </a:r>
            <a:r>
              <a:rPr lang="en-US" altLang="fr-FR" dirty="0" err="1">
                <a:solidFill>
                  <a:srgbClr val="003F7A"/>
                </a:solidFill>
                <a:cs typeface="Calibri"/>
              </a:rPr>
              <a:t>famille</a:t>
            </a:r>
            <a:r>
              <a:rPr lang="en-US" altLang="fr-FR" dirty="0">
                <a:solidFill>
                  <a:srgbClr val="003F7A"/>
                </a:solidFill>
                <a:cs typeface="Calibri"/>
              </a:rPr>
              <a:t>…)</a:t>
            </a:r>
          </a:p>
          <a:p>
            <a:pPr marL="285750" lvl="3" indent="-285750" algn="just">
              <a:spcAft>
                <a:spcPts val="600"/>
              </a:spcAft>
              <a:buClr>
                <a:srgbClr val="FBBD0B"/>
              </a:buClr>
              <a:buSzPct val="110000"/>
              <a:buFont typeface="Wingdings" panose="05000000000000000000" pitchFamily="2" charset="2"/>
              <a:buChar char="§"/>
              <a:tabLst>
                <a:tab pos="912813" algn="l"/>
                <a:tab pos="1827213" algn="l"/>
                <a:tab pos="2741613" algn="l"/>
                <a:tab pos="3656013" algn="l"/>
                <a:tab pos="4570413" algn="l"/>
                <a:tab pos="5484813" algn="l"/>
                <a:tab pos="6399213" algn="l"/>
                <a:tab pos="7313613" algn="l"/>
                <a:tab pos="8228013" algn="l"/>
                <a:tab pos="9142413" algn="l"/>
                <a:tab pos="10056813" algn="l"/>
              </a:tabLst>
            </a:pPr>
            <a:r>
              <a:rPr lang="en-US" altLang="fr-FR" dirty="0">
                <a:solidFill>
                  <a:srgbClr val="003F7A"/>
                </a:solidFill>
                <a:cs typeface="Calibri"/>
              </a:rPr>
              <a:t>Vos </a:t>
            </a:r>
            <a:r>
              <a:rPr lang="en-US" altLang="fr-FR" dirty="0" err="1">
                <a:solidFill>
                  <a:srgbClr val="003F7A"/>
                </a:solidFill>
                <a:cs typeface="Calibri"/>
              </a:rPr>
              <a:t>attentes</a:t>
            </a:r>
            <a:r>
              <a:rPr lang="en-US" altLang="fr-FR" dirty="0">
                <a:solidFill>
                  <a:srgbClr val="003F7A"/>
                </a:solidFill>
                <a:cs typeface="Calibri"/>
              </a:rPr>
              <a:t> concernant </a:t>
            </a:r>
            <a:r>
              <a:rPr lang="en-US" altLang="fr-FR" dirty="0" err="1">
                <a:solidFill>
                  <a:srgbClr val="003F7A"/>
                </a:solidFill>
                <a:cs typeface="Calibri"/>
              </a:rPr>
              <a:t>votre</a:t>
            </a:r>
            <a:r>
              <a:rPr lang="en-US" altLang="fr-FR" dirty="0">
                <a:solidFill>
                  <a:srgbClr val="003F7A"/>
                </a:solidFill>
                <a:cs typeface="Calibri"/>
              </a:rPr>
              <a:t> </a:t>
            </a:r>
            <a:r>
              <a:rPr lang="en-US" altLang="fr-FR" dirty="0" err="1">
                <a:solidFill>
                  <a:srgbClr val="003F7A"/>
                </a:solidFill>
                <a:cs typeface="Calibri"/>
              </a:rPr>
              <a:t>futur</a:t>
            </a:r>
            <a:r>
              <a:rPr lang="en-US" altLang="fr-FR" dirty="0">
                <a:solidFill>
                  <a:srgbClr val="003F7A"/>
                </a:solidFill>
                <a:cs typeface="Calibri"/>
              </a:rPr>
              <a:t> </a:t>
            </a:r>
            <a:r>
              <a:rPr lang="en-US" altLang="fr-FR" dirty="0" err="1">
                <a:solidFill>
                  <a:srgbClr val="003F7A"/>
                </a:solidFill>
                <a:cs typeface="Calibri"/>
              </a:rPr>
              <a:t>logement</a:t>
            </a:r>
            <a:endParaRPr lang="en-US" altLang="fr-FR" dirty="0">
              <a:solidFill>
                <a:srgbClr val="003F7A"/>
              </a:solidFill>
              <a:cs typeface="Calibri"/>
            </a:endParaRPr>
          </a:p>
          <a:p>
            <a:pPr marL="285750" lvl="3" indent="-285750" algn="just">
              <a:spcAft>
                <a:spcPts val="600"/>
              </a:spcAft>
              <a:buClr>
                <a:srgbClr val="FBBD0B"/>
              </a:buClr>
              <a:buSzPct val="110000"/>
              <a:buFont typeface="Wingdings" panose="05000000000000000000" pitchFamily="2" charset="2"/>
              <a:buChar char="§"/>
              <a:tabLst>
                <a:tab pos="912813" algn="l"/>
                <a:tab pos="1827213" algn="l"/>
                <a:tab pos="2741613" algn="l"/>
                <a:tab pos="3656013" algn="l"/>
                <a:tab pos="4570413" algn="l"/>
                <a:tab pos="5484813" algn="l"/>
                <a:tab pos="6399213" algn="l"/>
                <a:tab pos="7313613" algn="l"/>
                <a:tab pos="8228013" algn="l"/>
                <a:tab pos="9142413" algn="l"/>
                <a:tab pos="10056813" algn="l"/>
              </a:tabLst>
            </a:pPr>
            <a:r>
              <a:rPr lang="en-US" altLang="fr-FR" dirty="0">
                <a:solidFill>
                  <a:srgbClr val="003F7A"/>
                </a:solidFill>
                <a:cs typeface="Calibri"/>
              </a:rPr>
              <a:t>Vos besoins en </a:t>
            </a:r>
            <a:r>
              <a:rPr lang="en-US" altLang="fr-FR" dirty="0" err="1">
                <a:solidFill>
                  <a:srgbClr val="003F7A"/>
                </a:solidFill>
                <a:cs typeface="Calibri"/>
              </a:rPr>
              <a:t>logements</a:t>
            </a:r>
            <a:r>
              <a:rPr lang="en-US" altLang="fr-FR" dirty="0">
                <a:solidFill>
                  <a:srgbClr val="003F7A"/>
                </a:solidFill>
                <a:cs typeface="Calibri"/>
              </a:rPr>
              <a:t> </a:t>
            </a:r>
            <a:r>
              <a:rPr lang="en-US" altLang="fr-FR" dirty="0" err="1">
                <a:solidFill>
                  <a:srgbClr val="003F7A"/>
                </a:solidFill>
                <a:cs typeface="Calibri"/>
              </a:rPr>
              <a:t>adaptés</a:t>
            </a:r>
            <a:r>
              <a:rPr lang="en-US" altLang="fr-FR" dirty="0">
                <a:solidFill>
                  <a:srgbClr val="003F7A"/>
                </a:solidFill>
                <a:cs typeface="Calibri"/>
              </a:rPr>
              <a:t> </a:t>
            </a:r>
          </a:p>
          <a:p>
            <a:pPr marL="285750" lvl="3" indent="-285750" algn="just">
              <a:spcAft>
                <a:spcPts val="600"/>
              </a:spcAft>
              <a:buClr>
                <a:srgbClr val="FBBD0B"/>
              </a:buClr>
              <a:buSzPct val="110000"/>
              <a:buFont typeface="Wingdings" panose="05000000000000000000" pitchFamily="2" charset="2"/>
              <a:buChar char="§"/>
              <a:tabLst>
                <a:tab pos="912813" algn="l"/>
                <a:tab pos="1827213" algn="l"/>
                <a:tab pos="2741613" algn="l"/>
                <a:tab pos="3656013" algn="l"/>
                <a:tab pos="4570413" algn="l"/>
                <a:tab pos="5484813" algn="l"/>
                <a:tab pos="6399213" algn="l"/>
                <a:tab pos="7313613" algn="l"/>
                <a:tab pos="8228013" algn="l"/>
                <a:tab pos="9142413" algn="l"/>
                <a:tab pos="10056813" algn="l"/>
              </a:tabLst>
            </a:pPr>
            <a:r>
              <a:rPr lang="en-US" altLang="fr-FR" dirty="0">
                <a:solidFill>
                  <a:srgbClr val="003F7A"/>
                </a:solidFill>
                <a:cs typeface="Calibri"/>
              </a:rPr>
              <a:t>Les </a:t>
            </a:r>
            <a:r>
              <a:rPr lang="en-US" altLang="fr-FR" dirty="0" err="1">
                <a:solidFill>
                  <a:srgbClr val="003F7A"/>
                </a:solidFill>
                <a:cs typeface="Calibri"/>
              </a:rPr>
              <a:t>mesures</a:t>
            </a:r>
            <a:r>
              <a:rPr lang="en-US" altLang="fr-FR" dirty="0">
                <a:solidFill>
                  <a:srgbClr val="003F7A"/>
                </a:solidFill>
                <a:cs typeface="Calibri"/>
              </a:rPr>
              <a:t> </a:t>
            </a:r>
            <a:r>
              <a:rPr lang="en-US" altLang="fr-FR" dirty="0" err="1">
                <a:solidFill>
                  <a:srgbClr val="003F7A"/>
                </a:solidFill>
                <a:cs typeface="Calibri"/>
              </a:rPr>
              <a:t>d’accompagnement</a:t>
            </a:r>
            <a:r>
              <a:rPr lang="en-US" altLang="fr-FR" dirty="0">
                <a:solidFill>
                  <a:srgbClr val="003F7A"/>
                </a:solidFill>
                <a:cs typeface="Calibri"/>
              </a:rPr>
              <a:t> spécifique</a:t>
            </a:r>
          </a:p>
          <a:p>
            <a:pPr marL="285750" lvl="3" indent="-285750" algn="just">
              <a:spcAft>
                <a:spcPts val="600"/>
              </a:spcAft>
              <a:buClr>
                <a:srgbClr val="FBBD0B"/>
              </a:buClr>
              <a:buSzPct val="110000"/>
              <a:buFont typeface="Wingdings" panose="05000000000000000000" pitchFamily="2" charset="2"/>
              <a:buChar char="§"/>
              <a:tabLst>
                <a:tab pos="912813" algn="l"/>
                <a:tab pos="1827213" algn="l"/>
                <a:tab pos="2741613" algn="l"/>
                <a:tab pos="3656013" algn="l"/>
                <a:tab pos="4570413" algn="l"/>
                <a:tab pos="5484813" algn="l"/>
                <a:tab pos="6399213" algn="l"/>
                <a:tab pos="7313613" algn="l"/>
                <a:tab pos="8228013" algn="l"/>
                <a:tab pos="9142413" algn="l"/>
                <a:tab pos="10056813" algn="l"/>
              </a:tabLst>
            </a:pPr>
            <a:endParaRPr lang="en-US" altLang="fr-FR" dirty="0">
              <a:latin typeface="Calibri"/>
              <a:cs typeface="Calibri"/>
            </a:endParaRPr>
          </a:p>
        </p:txBody>
      </p:sp>
    </p:spTree>
    <p:extLst>
      <p:ext uri="{BB962C8B-B14F-4D97-AF65-F5344CB8AC3E}">
        <p14:creationId xmlns:p14="http://schemas.microsoft.com/office/powerpoint/2010/main" val="395973353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1">
            <a:extLst>
              <a:ext uri="{FF2B5EF4-FFF2-40B4-BE49-F238E27FC236}">
                <a16:creationId xmlns:a16="http://schemas.microsoft.com/office/drawing/2014/main" id="{C5149727-9C38-49F5-A4FD-69743A0432C7}"/>
              </a:ext>
            </a:extLst>
          </p:cNvPr>
          <p:cNvSpPr txBox="1">
            <a:spLocks/>
          </p:cNvSpPr>
          <p:nvPr/>
        </p:nvSpPr>
        <p:spPr>
          <a:xfrm>
            <a:off x="2715902" y="234859"/>
            <a:ext cx="5890883" cy="710226"/>
          </a:xfrm>
          <a:prstGeom prst="rect">
            <a:avLst/>
          </a:prstGeom>
        </p:spPr>
        <p:txBody>
          <a:bodyPr vert="horz" lIns="91440" tIns="45720" rIns="91440" bIns="45720" rtlCol="0" anchor="b">
            <a:normAutofit fontScale="85000" lnSpcReduction="1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fr-FR" sz="4000" dirty="0">
                <a:solidFill>
                  <a:srgbClr val="E74B37"/>
                </a:solidFill>
              </a:rPr>
              <a:t>LE RELOGEMENT CHEZ SEQENS</a:t>
            </a:r>
          </a:p>
        </p:txBody>
      </p:sp>
      <p:pic>
        <p:nvPicPr>
          <p:cNvPr id="18" name="Image 17">
            <a:extLst>
              <a:ext uri="{FF2B5EF4-FFF2-40B4-BE49-F238E27FC236}">
                <a16:creationId xmlns:a16="http://schemas.microsoft.com/office/drawing/2014/main" id="{4CC31EA9-07E8-4B30-86A7-6EE54E8F0C00}"/>
              </a:ext>
            </a:extLst>
          </p:cNvPr>
          <p:cNvPicPr>
            <a:picLocks noChangeAspect="1"/>
          </p:cNvPicPr>
          <p:nvPr/>
        </p:nvPicPr>
        <p:blipFill>
          <a:blip r:embed="rId2"/>
          <a:stretch>
            <a:fillRect/>
          </a:stretch>
        </p:blipFill>
        <p:spPr>
          <a:xfrm>
            <a:off x="6798294" y="6178621"/>
            <a:ext cx="830263" cy="552502"/>
          </a:xfrm>
          <a:prstGeom prst="rect">
            <a:avLst/>
          </a:prstGeom>
        </p:spPr>
      </p:pic>
      <p:sp>
        <p:nvSpPr>
          <p:cNvPr id="21" name="Espace réservé du texte 11">
            <a:extLst>
              <a:ext uri="{FF2B5EF4-FFF2-40B4-BE49-F238E27FC236}">
                <a16:creationId xmlns:a16="http://schemas.microsoft.com/office/drawing/2014/main" id="{79C3A3A3-1666-459E-B41E-47255E5A0F73}"/>
              </a:ext>
            </a:extLst>
          </p:cNvPr>
          <p:cNvSpPr txBox="1">
            <a:spLocks/>
          </p:cNvSpPr>
          <p:nvPr/>
        </p:nvSpPr>
        <p:spPr>
          <a:xfrm>
            <a:off x="548834" y="2212907"/>
            <a:ext cx="8450015" cy="1108074"/>
          </a:xfrm>
          <a:prstGeom prst="rect">
            <a:avLst/>
          </a:prstGeom>
        </p:spPr>
        <p:txBody>
          <a:bodyPr vert="horz" lIns="91440" tIns="45720" rIns="91440" bIns="45720" rtlCol="0">
            <a:normAutofit/>
          </a:bodyPr>
          <a:lstStyle>
            <a:lvl1pPr marL="0" indent="0" algn="l"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000" kern="1200">
                <a:solidFill>
                  <a:schemeClr val="tx1">
                    <a:tint val="75000"/>
                  </a:schemeClr>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800" kern="1200">
                <a:solidFill>
                  <a:schemeClr val="tx1">
                    <a:tint val="75000"/>
                  </a:schemeClr>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9pPr>
          </a:lstStyle>
          <a:p>
            <a:r>
              <a:rPr lang="fr-FR" dirty="0">
                <a:solidFill>
                  <a:srgbClr val="009999"/>
                </a:solidFill>
              </a:rPr>
              <a:t>La mission de l’équipe SEQENS dédiée au relogement </a:t>
            </a:r>
          </a:p>
        </p:txBody>
      </p:sp>
      <p:sp>
        <p:nvSpPr>
          <p:cNvPr id="33" name="Rectangle 32">
            <a:extLst>
              <a:ext uri="{FF2B5EF4-FFF2-40B4-BE49-F238E27FC236}">
                <a16:creationId xmlns:a16="http://schemas.microsoft.com/office/drawing/2014/main" id="{C622939E-2FD5-447B-A76A-173FCA57A385}"/>
              </a:ext>
            </a:extLst>
          </p:cNvPr>
          <p:cNvSpPr/>
          <p:nvPr/>
        </p:nvSpPr>
        <p:spPr>
          <a:xfrm>
            <a:off x="1063171" y="2908228"/>
            <a:ext cx="7935678" cy="2416046"/>
          </a:xfrm>
          <a:prstGeom prst="rect">
            <a:avLst/>
          </a:prstGeom>
        </p:spPr>
        <p:txBody>
          <a:bodyPr wrap="square">
            <a:spAutoFit/>
          </a:bodyPr>
          <a:lstStyle/>
          <a:p>
            <a:pPr marL="285750" lvl="3" indent="-285750" algn="just">
              <a:spcAft>
                <a:spcPts val="600"/>
              </a:spcAft>
              <a:buClr>
                <a:srgbClr val="FBBD0B"/>
              </a:buClr>
              <a:buSzPct val="110000"/>
              <a:buFont typeface="Wingdings" panose="05000000000000000000" pitchFamily="2" charset="2"/>
              <a:buChar char="§"/>
              <a:tabLst>
                <a:tab pos="912813" algn="l"/>
                <a:tab pos="1827213" algn="l"/>
                <a:tab pos="2741613" algn="l"/>
                <a:tab pos="3656013" algn="l"/>
                <a:tab pos="4570413" algn="l"/>
                <a:tab pos="5484813" algn="l"/>
                <a:tab pos="6399213" algn="l"/>
                <a:tab pos="7313613" algn="l"/>
                <a:tab pos="8228013" algn="l"/>
                <a:tab pos="9142413" algn="l"/>
                <a:tab pos="10056813" algn="l"/>
              </a:tabLst>
            </a:pPr>
            <a:r>
              <a:rPr lang="en-US" altLang="fr-FR" dirty="0" err="1">
                <a:solidFill>
                  <a:srgbClr val="003F7A"/>
                </a:solidFill>
                <a:cs typeface="Calibri"/>
              </a:rPr>
              <a:t>Préciser</a:t>
            </a:r>
            <a:r>
              <a:rPr lang="en-US" altLang="fr-FR" dirty="0">
                <a:solidFill>
                  <a:srgbClr val="003F7A"/>
                </a:solidFill>
                <a:cs typeface="Calibri"/>
              </a:rPr>
              <a:t> </a:t>
            </a:r>
            <a:r>
              <a:rPr lang="fr-FR" altLang="fr-FR" dirty="0">
                <a:solidFill>
                  <a:srgbClr val="003F7A"/>
                </a:solidFill>
                <a:cs typeface="Calibri"/>
              </a:rPr>
              <a:t>vos besoins et souhaits de parcours résidentiels dans le cadre d’entretiens individuels et confidentiels.</a:t>
            </a:r>
          </a:p>
          <a:p>
            <a:pPr marL="0" lvl="3" algn="just">
              <a:spcAft>
                <a:spcPts val="600"/>
              </a:spcAft>
              <a:buClr>
                <a:srgbClr val="FBBD0B"/>
              </a:buClr>
              <a:buSzPct val="110000"/>
              <a:tabLst>
                <a:tab pos="912813" algn="l"/>
                <a:tab pos="1827213" algn="l"/>
                <a:tab pos="2741613" algn="l"/>
                <a:tab pos="3656013" algn="l"/>
                <a:tab pos="4570413" algn="l"/>
                <a:tab pos="5484813" algn="l"/>
                <a:tab pos="6399213" algn="l"/>
                <a:tab pos="7313613" algn="l"/>
                <a:tab pos="8228013" algn="l"/>
                <a:tab pos="9142413" algn="l"/>
                <a:tab pos="10056813" algn="l"/>
              </a:tabLst>
            </a:pPr>
            <a:endParaRPr lang="fr-FR" altLang="fr-FR" dirty="0">
              <a:solidFill>
                <a:srgbClr val="003F7A"/>
              </a:solidFill>
              <a:cs typeface="Calibri"/>
            </a:endParaRPr>
          </a:p>
          <a:p>
            <a:pPr marL="285750" lvl="3" indent="-285750" algn="just">
              <a:spcAft>
                <a:spcPts val="600"/>
              </a:spcAft>
              <a:buClr>
                <a:srgbClr val="FBBD0B"/>
              </a:buClr>
              <a:buSzPct val="110000"/>
              <a:buFont typeface="Wingdings" panose="05000000000000000000" pitchFamily="2" charset="2"/>
              <a:buChar char="§"/>
              <a:tabLst>
                <a:tab pos="912813" algn="l"/>
                <a:tab pos="1827213" algn="l"/>
                <a:tab pos="2741613" algn="l"/>
                <a:tab pos="3656013" algn="l"/>
                <a:tab pos="4570413" algn="l"/>
                <a:tab pos="5484813" algn="l"/>
                <a:tab pos="6399213" algn="l"/>
                <a:tab pos="7313613" algn="l"/>
                <a:tab pos="8228013" algn="l"/>
                <a:tab pos="9142413" algn="l"/>
                <a:tab pos="10056813" algn="l"/>
              </a:tabLst>
            </a:pPr>
            <a:r>
              <a:rPr lang="fr-FR" altLang="fr-FR" dirty="0">
                <a:solidFill>
                  <a:srgbClr val="003F7A"/>
                </a:solidFill>
                <a:cs typeface="Calibri"/>
              </a:rPr>
              <a:t>Mobiliser l’offre de logements disponible selon les besoins exprimés.</a:t>
            </a:r>
          </a:p>
          <a:p>
            <a:pPr marL="0" lvl="3" algn="just">
              <a:spcAft>
                <a:spcPts val="600"/>
              </a:spcAft>
              <a:buClr>
                <a:srgbClr val="FBBD0B"/>
              </a:buClr>
              <a:buSzPct val="110000"/>
              <a:tabLst>
                <a:tab pos="912813" algn="l"/>
                <a:tab pos="1827213" algn="l"/>
                <a:tab pos="2741613" algn="l"/>
                <a:tab pos="3656013" algn="l"/>
                <a:tab pos="4570413" algn="l"/>
                <a:tab pos="5484813" algn="l"/>
                <a:tab pos="6399213" algn="l"/>
                <a:tab pos="7313613" algn="l"/>
                <a:tab pos="8228013" algn="l"/>
                <a:tab pos="9142413" algn="l"/>
                <a:tab pos="10056813" algn="l"/>
              </a:tabLst>
            </a:pPr>
            <a:endParaRPr lang="fr-FR" altLang="fr-FR" dirty="0">
              <a:solidFill>
                <a:srgbClr val="003F7A"/>
              </a:solidFill>
              <a:cs typeface="Calibri"/>
            </a:endParaRPr>
          </a:p>
          <a:p>
            <a:pPr marL="285750" lvl="3" indent="-285750" algn="just">
              <a:spcAft>
                <a:spcPts val="600"/>
              </a:spcAft>
              <a:buClr>
                <a:srgbClr val="FBBD0B"/>
              </a:buClr>
              <a:buSzPct val="110000"/>
              <a:buFont typeface="Wingdings" panose="05000000000000000000" pitchFamily="2" charset="2"/>
              <a:buChar char="§"/>
              <a:tabLst>
                <a:tab pos="912813" algn="l"/>
                <a:tab pos="1827213" algn="l"/>
                <a:tab pos="2741613" algn="l"/>
                <a:tab pos="3656013" algn="l"/>
                <a:tab pos="4570413" algn="l"/>
                <a:tab pos="5484813" algn="l"/>
                <a:tab pos="6399213" algn="l"/>
                <a:tab pos="7313613" algn="l"/>
                <a:tab pos="8228013" algn="l"/>
                <a:tab pos="9142413" algn="l"/>
                <a:tab pos="10056813" algn="l"/>
              </a:tabLst>
            </a:pPr>
            <a:r>
              <a:rPr lang="fr-FR" altLang="fr-FR" dirty="0">
                <a:solidFill>
                  <a:srgbClr val="003F7A"/>
                </a:solidFill>
                <a:cs typeface="Calibri"/>
              </a:rPr>
              <a:t>Vous accompagner jusqu’à l’issue de votre relogement.</a:t>
            </a:r>
          </a:p>
          <a:p>
            <a:pPr marL="0" lvl="3" algn="just">
              <a:spcAft>
                <a:spcPts val="600"/>
              </a:spcAft>
              <a:buClr>
                <a:srgbClr val="FBBD0B"/>
              </a:buClr>
              <a:buSzPct val="110000"/>
              <a:tabLst>
                <a:tab pos="912813" algn="l"/>
                <a:tab pos="1827213" algn="l"/>
                <a:tab pos="2741613" algn="l"/>
                <a:tab pos="3656013" algn="l"/>
                <a:tab pos="4570413" algn="l"/>
                <a:tab pos="5484813" algn="l"/>
                <a:tab pos="6399213" algn="l"/>
                <a:tab pos="7313613" algn="l"/>
                <a:tab pos="8228013" algn="l"/>
                <a:tab pos="9142413" algn="l"/>
                <a:tab pos="10056813" algn="l"/>
              </a:tabLst>
            </a:pPr>
            <a:endParaRPr lang="en-US" altLang="fr-FR" dirty="0">
              <a:latin typeface="Calibri"/>
              <a:cs typeface="Calibri"/>
            </a:endParaRPr>
          </a:p>
        </p:txBody>
      </p:sp>
    </p:spTree>
    <p:extLst>
      <p:ext uri="{BB962C8B-B14F-4D97-AF65-F5344CB8AC3E}">
        <p14:creationId xmlns:p14="http://schemas.microsoft.com/office/powerpoint/2010/main" val="2789468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1">
            <a:extLst>
              <a:ext uri="{FF2B5EF4-FFF2-40B4-BE49-F238E27FC236}">
                <a16:creationId xmlns:a16="http://schemas.microsoft.com/office/drawing/2014/main" id="{C5149727-9C38-49F5-A4FD-69743A0432C7}"/>
              </a:ext>
            </a:extLst>
          </p:cNvPr>
          <p:cNvSpPr txBox="1">
            <a:spLocks/>
          </p:cNvSpPr>
          <p:nvPr/>
        </p:nvSpPr>
        <p:spPr>
          <a:xfrm>
            <a:off x="2715902" y="234859"/>
            <a:ext cx="5890883" cy="710226"/>
          </a:xfrm>
          <a:prstGeom prst="rect">
            <a:avLst/>
          </a:prstGeom>
        </p:spPr>
        <p:txBody>
          <a:bodyPr vert="horz" lIns="91440" tIns="45720" rIns="91440" bIns="45720" rtlCol="0" anchor="b">
            <a:normAutofit fontScale="85000" lnSpcReduction="1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fr-FR" sz="4000" dirty="0">
                <a:solidFill>
                  <a:srgbClr val="E74B37"/>
                </a:solidFill>
              </a:rPr>
              <a:t>LE RELOGEMENT CHEZ SEQENS</a:t>
            </a:r>
          </a:p>
        </p:txBody>
      </p:sp>
      <p:pic>
        <p:nvPicPr>
          <p:cNvPr id="18" name="Image 17">
            <a:extLst>
              <a:ext uri="{FF2B5EF4-FFF2-40B4-BE49-F238E27FC236}">
                <a16:creationId xmlns:a16="http://schemas.microsoft.com/office/drawing/2014/main" id="{4CC31EA9-07E8-4B30-86A7-6EE54E8F0C00}"/>
              </a:ext>
            </a:extLst>
          </p:cNvPr>
          <p:cNvPicPr>
            <a:picLocks noChangeAspect="1"/>
          </p:cNvPicPr>
          <p:nvPr/>
        </p:nvPicPr>
        <p:blipFill>
          <a:blip r:embed="rId2"/>
          <a:stretch>
            <a:fillRect/>
          </a:stretch>
        </p:blipFill>
        <p:spPr>
          <a:xfrm>
            <a:off x="6798294" y="6178621"/>
            <a:ext cx="830263" cy="552502"/>
          </a:xfrm>
          <a:prstGeom prst="rect">
            <a:avLst/>
          </a:prstGeom>
        </p:spPr>
      </p:pic>
      <p:sp>
        <p:nvSpPr>
          <p:cNvPr id="21" name="Espace réservé du texte 11">
            <a:extLst>
              <a:ext uri="{FF2B5EF4-FFF2-40B4-BE49-F238E27FC236}">
                <a16:creationId xmlns:a16="http://schemas.microsoft.com/office/drawing/2014/main" id="{79C3A3A3-1666-459E-B41E-47255E5A0F73}"/>
              </a:ext>
            </a:extLst>
          </p:cNvPr>
          <p:cNvSpPr txBox="1">
            <a:spLocks/>
          </p:cNvSpPr>
          <p:nvPr/>
        </p:nvSpPr>
        <p:spPr>
          <a:xfrm>
            <a:off x="507891" y="1239874"/>
            <a:ext cx="8450015" cy="1108074"/>
          </a:xfrm>
          <a:prstGeom prst="rect">
            <a:avLst/>
          </a:prstGeom>
        </p:spPr>
        <p:txBody>
          <a:bodyPr vert="horz" lIns="91440" tIns="45720" rIns="91440" bIns="45720" rtlCol="0">
            <a:normAutofit/>
          </a:bodyPr>
          <a:lstStyle>
            <a:lvl1pPr marL="0" indent="0" algn="l"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000" kern="1200">
                <a:solidFill>
                  <a:schemeClr val="tx1">
                    <a:tint val="75000"/>
                  </a:schemeClr>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800" kern="1200">
                <a:solidFill>
                  <a:schemeClr val="tx1">
                    <a:tint val="75000"/>
                  </a:schemeClr>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9pPr>
          </a:lstStyle>
          <a:p>
            <a:r>
              <a:rPr lang="fr-FR" dirty="0">
                <a:solidFill>
                  <a:srgbClr val="009999"/>
                </a:solidFill>
              </a:rPr>
              <a:t>Le rôle de l’équipe</a:t>
            </a:r>
          </a:p>
        </p:txBody>
      </p:sp>
      <p:sp>
        <p:nvSpPr>
          <p:cNvPr id="33" name="Rectangle 32">
            <a:extLst>
              <a:ext uri="{FF2B5EF4-FFF2-40B4-BE49-F238E27FC236}">
                <a16:creationId xmlns:a16="http://schemas.microsoft.com/office/drawing/2014/main" id="{C622939E-2FD5-447B-A76A-173FCA57A385}"/>
              </a:ext>
            </a:extLst>
          </p:cNvPr>
          <p:cNvSpPr/>
          <p:nvPr/>
        </p:nvSpPr>
        <p:spPr>
          <a:xfrm>
            <a:off x="507891" y="1767148"/>
            <a:ext cx="3508829" cy="3524042"/>
          </a:xfrm>
          <a:prstGeom prst="rect">
            <a:avLst/>
          </a:prstGeom>
        </p:spPr>
        <p:txBody>
          <a:bodyPr wrap="square">
            <a:spAutoFit/>
          </a:bodyPr>
          <a:lstStyle/>
          <a:p>
            <a:pPr marL="0" lvl="3" algn="just">
              <a:spcAft>
                <a:spcPts val="600"/>
              </a:spcAft>
              <a:buClr>
                <a:srgbClr val="FBBD0B"/>
              </a:buClr>
              <a:buSzPct val="110000"/>
              <a:tabLst>
                <a:tab pos="912813" algn="l"/>
                <a:tab pos="1827213" algn="l"/>
                <a:tab pos="2741613" algn="l"/>
                <a:tab pos="3656013" algn="l"/>
                <a:tab pos="4570413" algn="l"/>
                <a:tab pos="5484813" algn="l"/>
                <a:tab pos="6399213" algn="l"/>
                <a:tab pos="7313613" algn="l"/>
                <a:tab pos="8228013" algn="l"/>
                <a:tab pos="9142413" algn="l"/>
                <a:tab pos="10056813" algn="l"/>
              </a:tabLst>
            </a:pPr>
            <a:r>
              <a:rPr lang="fr-FR" altLang="fr-FR" b="1" dirty="0">
                <a:solidFill>
                  <a:srgbClr val="003F7A"/>
                </a:solidFill>
                <a:cs typeface="Calibri"/>
              </a:rPr>
              <a:t>Le chargé de relogement </a:t>
            </a:r>
          </a:p>
          <a:p>
            <a:pPr marL="285750" lvl="3" indent="-285750" algn="just">
              <a:spcAft>
                <a:spcPts val="600"/>
              </a:spcAft>
              <a:buClr>
                <a:srgbClr val="FBBD0B"/>
              </a:buClr>
              <a:buSzPct val="110000"/>
              <a:buFont typeface="Wingdings" panose="05000000000000000000" pitchFamily="2" charset="2"/>
              <a:buChar char="§"/>
              <a:tabLst>
                <a:tab pos="912813" algn="l"/>
                <a:tab pos="1827213" algn="l"/>
                <a:tab pos="2741613" algn="l"/>
                <a:tab pos="3656013" algn="l"/>
                <a:tab pos="4570413" algn="l"/>
                <a:tab pos="5484813" algn="l"/>
                <a:tab pos="6399213" algn="l"/>
                <a:tab pos="7313613" algn="l"/>
                <a:tab pos="8228013" algn="l"/>
                <a:tab pos="9142413" algn="l"/>
                <a:tab pos="10056813" algn="l"/>
              </a:tabLst>
            </a:pPr>
            <a:r>
              <a:rPr lang="fr-FR" altLang="fr-FR" dirty="0">
                <a:solidFill>
                  <a:srgbClr val="003F7A"/>
                </a:solidFill>
                <a:cs typeface="Calibri"/>
              </a:rPr>
              <a:t>Proposer et visiter les logements avec les locataires (jusqu’à 3 propositions de logement)</a:t>
            </a:r>
          </a:p>
          <a:p>
            <a:pPr marL="285750" lvl="3" indent="-285750" algn="just">
              <a:spcAft>
                <a:spcPts val="600"/>
              </a:spcAft>
              <a:buClr>
                <a:srgbClr val="FBBD0B"/>
              </a:buClr>
              <a:buSzPct val="110000"/>
              <a:buFont typeface="Wingdings" panose="05000000000000000000" pitchFamily="2" charset="2"/>
              <a:buChar char="§"/>
              <a:tabLst>
                <a:tab pos="912813" algn="l"/>
                <a:tab pos="1827213" algn="l"/>
                <a:tab pos="2741613" algn="l"/>
                <a:tab pos="3656013" algn="l"/>
                <a:tab pos="4570413" algn="l"/>
                <a:tab pos="5484813" algn="l"/>
                <a:tab pos="6399213" algn="l"/>
                <a:tab pos="7313613" algn="l"/>
                <a:tab pos="8228013" algn="l"/>
                <a:tab pos="9142413" algn="l"/>
                <a:tab pos="10056813" algn="l"/>
              </a:tabLst>
            </a:pPr>
            <a:r>
              <a:rPr lang="fr-FR" altLang="fr-FR" dirty="0">
                <a:solidFill>
                  <a:srgbClr val="003F7A"/>
                </a:solidFill>
                <a:cs typeface="Calibri"/>
              </a:rPr>
              <a:t>Commander et suivre les travaux spécifiques dans les logements proposés </a:t>
            </a:r>
          </a:p>
          <a:p>
            <a:pPr marL="285750" lvl="3" indent="-285750" algn="just">
              <a:spcAft>
                <a:spcPts val="600"/>
              </a:spcAft>
              <a:buClr>
                <a:srgbClr val="FBBD0B"/>
              </a:buClr>
              <a:buSzPct val="110000"/>
              <a:buFont typeface="Wingdings" panose="05000000000000000000" pitchFamily="2" charset="2"/>
              <a:buChar char="§"/>
              <a:tabLst>
                <a:tab pos="912813" algn="l"/>
                <a:tab pos="1827213" algn="l"/>
                <a:tab pos="2741613" algn="l"/>
                <a:tab pos="3656013" algn="l"/>
                <a:tab pos="4570413" algn="l"/>
                <a:tab pos="5484813" algn="l"/>
                <a:tab pos="6399213" algn="l"/>
                <a:tab pos="7313613" algn="l"/>
                <a:tab pos="8228013" algn="l"/>
                <a:tab pos="9142413" algn="l"/>
                <a:tab pos="10056813" algn="l"/>
              </a:tabLst>
            </a:pPr>
            <a:r>
              <a:rPr lang="fr-FR" altLang="fr-FR" dirty="0">
                <a:solidFill>
                  <a:srgbClr val="003F7A"/>
                </a:solidFill>
                <a:cs typeface="Calibri"/>
              </a:rPr>
              <a:t>Constituer les dossiers de candidature</a:t>
            </a:r>
          </a:p>
          <a:p>
            <a:pPr marL="285750" lvl="3" indent="-285750" algn="just">
              <a:spcAft>
                <a:spcPts val="600"/>
              </a:spcAft>
              <a:buClr>
                <a:srgbClr val="FBBD0B"/>
              </a:buClr>
              <a:buSzPct val="110000"/>
              <a:buFont typeface="Wingdings" panose="05000000000000000000" pitchFamily="2" charset="2"/>
              <a:buChar char="§"/>
              <a:tabLst>
                <a:tab pos="912813" algn="l"/>
                <a:tab pos="1827213" algn="l"/>
                <a:tab pos="2741613" algn="l"/>
                <a:tab pos="3656013" algn="l"/>
                <a:tab pos="4570413" algn="l"/>
                <a:tab pos="5484813" algn="l"/>
                <a:tab pos="6399213" algn="l"/>
                <a:tab pos="7313613" algn="l"/>
                <a:tab pos="8228013" algn="l"/>
                <a:tab pos="9142413" algn="l"/>
                <a:tab pos="10056813" algn="l"/>
              </a:tabLst>
            </a:pPr>
            <a:r>
              <a:rPr lang="fr-FR" altLang="fr-FR" dirty="0">
                <a:solidFill>
                  <a:srgbClr val="003F7A"/>
                </a:solidFill>
                <a:cs typeface="Calibri"/>
              </a:rPr>
              <a:t>Organiser le déménagement </a:t>
            </a:r>
          </a:p>
          <a:p>
            <a:pPr marL="285750" lvl="3" indent="-285750" algn="just">
              <a:spcAft>
                <a:spcPts val="600"/>
              </a:spcAft>
              <a:buClr>
                <a:srgbClr val="FBBD0B"/>
              </a:buClr>
              <a:buSzPct val="110000"/>
              <a:buFont typeface="Wingdings" panose="05000000000000000000" pitchFamily="2" charset="2"/>
              <a:buChar char="§"/>
              <a:tabLst>
                <a:tab pos="912813" algn="l"/>
                <a:tab pos="1827213" algn="l"/>
                <a:tab pos="2741613" algn="l"/>
                <a:tab pos="3656013" algn="l"/>
                <a:tab pos="4570413" algn="l"/>
                <a:tab pos="5484813" algn="l"/>
                <a:tab pos="6399213" algn="l"/>
                <a:tab pos="7313613" algn="l"/>
                <a:tab pos="8228013" algn="l"/>
                <a:tab pos="9142413" algn="l"/>
                <a:tab pos="10056813" algn="l"/>
              </a:tabLst>
            </a:pPr>
            <a:r>
              <a:rPr lang="fr-FR" altLang="fr-FR" dirty="0">
                <a:solidFill>
                  <a:srgbClr val="003F7A"/>
                </a:solidFill>
                <a:cs typeface="Calibri"/>
              </a:rPr>
              <a:t>Rembourser les frais spécifiques </a:t>
            </a:r>
          </a:p>
        </p:txBody>
      </p:sp>
      <p:sp>
        <p:nvSpPr>
          <p:cNvPr id="6" name="Rectangle 5">
            <a:extLst>
              <a:ext uri="{FF2B5EF4-FFF2-40B4-BE49-F238E27FC236}">
                <a16:creationId xmlns:a16="http://schemas.microsoft.com/office/drawing/2014/main" id="{3BD5DB00-227B-46E4-A124-8F7720EA8623}"/>
              </a:ext>
            </a:extLst>
          </p:cNvPr>
          <p:cNvSpPr/>
          <p:nvPr/>
        </p:nvSpPr>
        <p:spPr>
          <a:xfrm>
            <a:off x="4850154" y="1793911"/>
            <a:ext cx="3508829" cy="1985159"/>
          </a:xfrm>
          <a:prstGeom prst="rect">
            <a:avLst/>
          </a:prstGeom>
        </p:spPr>
        <p:txBody>
          <a:bodyPr wrap="square">
            <a:spAutoFit/>
          </a:bodyPr>
          <a:lstStyle/>
          <a:p>
            <a:pPr marL="0" lvl="3" algn="just">
              <a:spcAft>
                <a:spcPts val="600"/>
              </a:spcAft>
              <a:buClr>
                <a:srgbClr val="FBBD0B"/>
              </a:buClr>
              <a:buSzPct val="110000"/>
              <a:tabLst>
                <a:tab pos="912813" algn="l"/>
                <a:tab pos="1827213" algn="l"/>
                <a:tab pos="2741613" algn="l"/>
                <a:tab pos="3656013" algn="l"/>
                <a:tab pos="4570413" algn="l"/>
                <a:tab pos="5484813" algn="l"/>
                <a:tab pos="6399213" algn="l"/>
                <a:tab pos="7313613" algn="l"/>
                <a:tab pos="8228013" algn="l"/>
                <a:tab pos="9142413" algn="l"/>
                <a:tab pos="10056813" algn="l"/>
              </a:tabLst>
            </a:pPr>
            <a:r>
              <a:rPr lang="fr-FR" altLang="fr-FR" b="1" dirty="0">
                <a:solidFill>
                  <a:srgbClr val="003F7A"/>
                </a:solidFill>
                <a:cs typeface="Calibri"/>
              </a:rPr>
              <a:t>Le Conseiller social</a:t>
            </a:r>
          </a:p>
          <a:p>
            <a:pPr marL="285750" lvl="3" indent="-285750" algn="just">
              <a:spcAft>
                <a:spcPts val="600"/>
              </a:spcAft>
              <a:buClr>
                <a:srgbClr val="FBBD0B"/>
              </a:buClr>
              <a:buSzPct val="110000"/>
              <a:buFont typeface="Wingdings" panose="05000000000000000000" pitchFamily="2" charset="2"/>
              <a:buChar char="§"/>
              <a:tabLst>
                <a:tab pos="912813" algn="l"/>
                <a:tab pos="1827213" algn="l"/>
                <a:tab pos="2741613" algn="l"/>
                <a:tab pos="3656013" algn="l"/>
                <a:tab pos="4570413" algn="l"/>
                <a:tab pos="5484813" algn="l"/>
                <a:tab pos="6399213" algn="l"/>
                <a:tab pos="7313613" algn="l"/>
                <a:tab pos="8228013" algn="l"/>
                <a:tab pos="9142413" algn="l"/>
                <a:tab pos="10056813" algn="l"/>
              </a:tabLst>
            </a:pPr>
            <a:r>
              <a:rPr lang="fr-FR" altLang="fr-FR" dirty="0">
                <a:solidFill>
                  <a:srgbClr val="003F7A"/>
                </a:solidFill>
                <a:cs typeface="Calibri"/>
              </a:rPr>
              <a:t>Accompagner les familles en fonction des besoins</a:t>
            </a:r>
          </a:p>
          <a:p>
            <a:pPr marL="285750" lvl="3" indent="-285750" algn="just">
              <a:spcAft>
                <a:spcPts val="600"/>
              </a:spcAft>
              <a:buClr>
                <a:srgbClr val="FBBD0B"/>
              </a:buClr>
              <a:buSzPct val="110000"/>
              <a:buFont typeface="Wingdings" panose="05000000000000000000" pitchFamily="2" charset="2"/>
              <a:buChar char="§"/>
              <a:tabLst>
                <a:tab pos="912813" algn="l"/>
                <a:tab pos="1827213" algn="l"/>
                <a:tab pos="2741613" algn="l"/>
                <a:tab pos="3656013" algn="l"/>
                <a:tab pos="4570413" algn="l"/>
                <a:tab pos="5484813" algn="l"/>
                <a:tab pos="6399213" algn="l"/>
                <a:tab pos="7313613" algn="l"/>
                <a:tab pos="8228013" algn="l"/>
                <a:tab pos="9142413" algn="l"/>
                <a:tab pos="10056813" algn="l"/>
              </a:tabLst>
            </a:pPr>
            <a:r>
              <a:rPr lang="fr-FR" altLang="fr-FR" dirty="0">
                <a:solidFill>
                  <a:srgbClr val="003F7A"/>
                </a:solidFill>
                <a:cs typeface="Calibri"/>
              </a:rPr>
              <a:t>Ouvrir les droits sociaux</a:t>
            </a:r>
          </a:p>
          <a:p>
            <a:pPr marL="285750" lvl="3" indent="-285750" algn="just">
              <a:spcAft>
                <a:spcPts val="600"/>
              </a:spcAft>
              <a:buClr>
                <a:srgbClr val="FBBD0B"/>
              </a:buClr>
              <a:buSzPct val="110000"/>
              <a:buFont typeface="Wingdings" panose="05000000000000000000" pitchFamily="2" charset="2"/>
              <a:buChar char="§"/>
              <a:tabLst>
                <a:tab pos="912813" algn="l"/>
                <a:tab pos="1827213" algn="l"/>
                <a:tab pos="2741613" algn="l"/>
                <a:tab pos="3656013" algn="l"/>
                <a:tab pos="4570413" algn="l"/>
                <a:tab pos="5484813" algn="l"/>
                <a:tab pos="6399213" algn="l"/>
                <a:tab pos="7313613" algn="l"/>
                <a:tab pos="8228013" algn="l"/>
                <a:tab pos="9142413" algn="l"/>
                <a:tab pos="10056813" algn="l"/>
              </a:tabLst>
            </a:pPr>
            <a:r>
              <a:rPr lang="fr-FR" altLang="fr-FR" dirty="0">
                <a:solidFill>
                  <a:srgbClr val="003F7A"/>
                </a:solidFill>
                <a:cs typeface="Calibri"/>
              </a:rPr>
              <a:t>Mobiliser les dispositifs d’aide à l’accès au logement </a:t>
            </a:r>
          </a:p>
        </p:txBody>
      </p:sp>
      <p:pic>
        <p:nvPicPr>
          <p:cNvPr id="8" name="Picture 2" descr="N:\Développement Clientèle\Florence\Guide pratique du relogement\Nouvelle version - Janvier 2014\visuels_guide_relogement\Sans titre-1.jpg">
            <a:extLst>
              <a:ext uri="{FF2B5EF4-FFF2-40B4-BE49-F238E27FC236}">
                <a16:creationId xmlns:a16="http://schemas.microsoft.com/office/drawing/2014/main" id="{7E989B5D-0272-4B95-9006-3F583459E610}"/>
              </a:ext>
            </a:extLst>
          </p:cNvPr>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507891" y="5469480"/>
            <a:ext cx="5566642" cy="118083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6132545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1">
            <a:extLst>
              <a:ext uri="{FF2B5EF4-FFF2-40B4-BE49-F238E27FC236}">
                <a16:creationId xmlns:a16="http://schemas.microsoft.com/office/drawing/2014/main" id="{C5149727-9C38-49F5-A4FD-69743A0432C7}"/>
              </a:ext>
            </a:extLst>
          </p:cNvPr>
          <p:cNvSpPr txBox="1">
            <a:spLocks/>
          </p:cNvSpPr>
          <p:nvPr/>
        </p:nvSpPr>
        <p:spPr>
          <a:xfrm>
            <a:off x="2715902" y="234859"/>
            <a:ext cx="5890883" cy="710226"/>
          </a:xfrm>
          <a:prstGeom prst="rect">
            <a:avLst/>
          </a:prstGeom>
        </p:spPr>
        <p:txBody>
          <a:bodyPr vert="horz" lIns="91440" tIns="45720" rIns="91440" bIns="45720" rtlCol="0" anchor="b">
            <a:normAutofit fontScale="85000" lnSpcReduction="1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fr-FR" sz="4000" dirty="0">
                <a:solidFill>
                  <a:srgbClr val="E74B37"/>
                </a:solidFill>
              </a:rPr>
              <a:t>LE RELOGEMENT CHEZ SEQENS</a:t>
            </a:r>
          </a:p>
        </p:txBody>
      </p:sp>
      <p:pic>
        <p:nvPicPr>
          <p:cNvPr id="18" name="Image 17">
            <a:extLst>
              <a:ext uri="{FF2B5EF4-FFF2-40B4-BE49-F238E27FC236}">
                <a16:creationId xmlns:a16="http://schemas.microsoft.com/office/drawing/2014/main" id="{4CC31EA9-07E8-4B30-86A7-6EE54E8F0C00}"/>
              </a:ext>
            </a:extLst>
          </p:cNvPr>
          <p:cNvPicPr>
            <a:picLocks noChangeAspect="1"/>
          </p:cNvPicPr>
          <p:nvPr/>
        </p:nvPicPr>
        <p:blipFill>
          <a:blip r:embed="rId2"/>
          <a:stretch>
            <a:fillRect/>
          </a:stretch>
        </p:blipFill>
        <p:spPr>
          <a:xfrm>
            <a:off x="6798294" y="6178621"/>
            <a:ext cx="830263" cy="552502"/>
          </a:xfrm>
          <a:prstGeom prst="rect">
            <a:avLst/>
          </a:prstGeom>
        </p:spPr>
      </p:pic>
      <p:sp>
        <p:nvSpPr>
          <p:cNvPr id="21" name="Espace réservé du texte 11">
            <a:extLst>
              <a:ext uri="{FF2B5EF4-FFF2-40B4-BE49-F238E27FC236}">
                <a16:creationId xmlns:a16="http://schemas.microsoft.com/office/drawing/2014/main" id="{79C3A3A3-1666-459E-B41E-47255E5A0F73}"/>
              </a:ext>
            </a:extLst>
          </p:cNvPr>
          <p:cNvSpPr txBox="1">
            <a:spLocks/>
          </p:cNvSpPr>
          <p:nvPr/>
        </p:nvSpPr>
        <p:spPr>
          <a:xfrm>
            <a:off x="507891" y="1403646"/>
            <a:ext cx="8450015" cy="1108074"/>
          </a:xfrm>
          <a:prstGeom prst="rect">
            <a:avLst/>
          </a:prstGeom>
        </p:spPr>
        <p:txBody>
          <a:bodyPr vert="horz" lIns="91440" tIns="45720" rIns="91440" bIns="45720" rtlCol="0">
            <a:normAutofit/>
          </a:bodyPr>
          <a:lstStyle>
            <a:lvl1pPr marL="0" indent="0" algn="l"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000" kern="1200">
                <a:solidFill>
                  <a:schemeClr val="tx1">
                    <a:tint val="75000"/>
                  </a:schemeClr>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800" kern="1200">
                <a:solidFill>
                  <a:schemeClr val="tx1">
                    <a:tint val="75000"/>
                  </a:schemeClr>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9pPr>
          </a:lstStyle>
          <a:p>
            <a:r>
              <a:rPr lang="fr-FR" dirty="0">
                <a:solidFill>
                  <a:srgbClr val="009999"/>
                </a:solidFill>
              </a:rPr>
              <a:t>SEQENS s’engage à :</a:t>
            </a:r>
          </a:p>
        </p:txBody>
      </p:sp>
      <p:sp>
        <p:nvSpPr>
          <p:cNvPr id="33" name="Rectangle 32">
            <a:extLst>
              <a:ext uri="{FF2B5EF4-FFF2-40B4-BE49-F238E27FC236}">
                <a16:creationId xmlns:a16="http://schemas.microsoft.com/office/drawing/2014/main" id="{C622939E-2FD5-447B-A76A-173FCA57A385}"/>
              </a:ext>
            </a:extLst>
          </p:cNvPr>
          <p:cNvSpPr/>
          <p:nvPr/>
        </p:nvSpPr>
        <p:spPr>
          <a:xfrm>
            <a:off x="507891" y="1767148"/>
            <a:ext cx="4214234" cy="3954929"/>
          </a:xfrm>
          <a:prstGeom prst="rect">
            <a:avLst/>
          </a:prstGeom>
        </p:spPr>
        <p:txBody>
          <a:bodyPr wrap="square">
            <a:spAutoFit/>
          </a:bodyPr>
          <a:lstStyle/>
          <a:p>
            <a:pPr marL="285750" lvl="3" indent="-285750" algn="just">
              <a:spcAft>
                <a:spcPts val="600"/>
              </a:spcAft>
              <a:buClr>
                <a:srgbClr val="FBBD0B"/>
              </a:buClr>
              <a:buSzPct val="110000"/>
              <a:buFont typeface="Wingdings" panose="05000000000000000000" pitchFamily="2" charset="2"/>
              <a:buChar char="§"/>
              <a:tabLst>
                <a:tab pos="912813" algn="l"/>
                <a:tab pos="1827213" algn="l"/>
                <a:tab pos="2741613" algn="l"/>
                <a:tab pos="3656013" algn="l"/>
                <a:tab pos="4570413" algn="l"/>
                <a:tab pos="5484813" algn="l"/>
                <a:tab pos="6399213" algn="l"/>
                <a:tab pos="7313613" algn="l"/>
                <a:tab pos="8228013" algn="l"/>
                <a:tab pos="9142413" algn="l"/>
                <a:tab pos="10056813" algn="l"/>
              </a:tabLst>
            </a:pPr>
            <a:r>
              <a:rPr lang="fr-FR" altLang="fr-FR" sz="1600" dirty="0">
                <a:solidFill>
                  <a:srgbClr val="003F7A"/>
                </a:solidFill>
                <a:cs typeface="Calibri"/>
              </a:rPr>
              <a:t>Proposer un logement adapté à vos moyens et votre composition familiale</a:t>
            </a:r>
          </a:p>
          <a:p>
            <a:pPr marL="285750" lvl="3" indent="-285750" algn="just">
              <a:spcAft>
                <a:spcPts val="600"/>
              </a:spcAft>
              <a:buClr>
                <a:srgbClr val="FBBD0B"/>
              </a:buClr>
              <a:buSzPct val="110000"/>
              <a:buFont typeface="Wingdings" panose="05000000000000000000" pitchFamily="2" charset="2"/>
              <a:buChar char="§"/>
              <a:tabLst>
                <a:tab pos="912813" algn="l"/>
                <a:tab pos="1827213" algn="l"/>
                <a:tab pos="2741613" algn="l"/>
                <a:tab pos="3656013" algn="l"/>
                <a:tab pos="4570413" algn="l"/>
                <a:tab pos="5484813" algn="l"/>
                <a:tab pos="6399213" algn="l"/>
                <a:tab pos="7313613" algn="l"/>
                <a:tab pos="8228013" algn="l"/>
                <a:tab pos="9142413" algn="l"/>
                <a:tab pos="10056813" algn="l"/>
              </a:tabLst>
            </a:pPr>
            <a:r>
              <a:rPr lang="fr-FR" altLang="fr-FR" sz="1600" dirty="0">
                <a:solidFill>
                  <a:srgbClr val="003F7A"/>
                </a:solidFill>
                <a:cs typeface="Calibri"/>
              </a:rPr>
              <a:t>Prendre en charge les frais liés au déménagement,</a:t>
            </a:r>
          </a:p>
          <a:p>
            <a:pPr marL="285750" lvl="3" indent="-285750" algn="just">
              <a:spcAft>
                <a:spcPts val="600"/>
              </a:spcAft>
              <a:buClr>
                <a:srgbClr val="FBBD0B"/>
              </a:buClr>
              <a:buSzPct val="110000"/>
              <a:buFont typeface="Wingdings" panose="05000000000000000000" pitchFamily="2" charset="2"/>
              <a:buChar char="§"/>
              <a:tabLst>
                <a:tab pos="912813" algn="l"/>
                <a:tab pos="1827213" algn="l"/>
                <a:tab pos="2741613" algn="l"/>
                <a:tab pos="3656013" algn="l"/>
                <a:tab pos="4570413" algn="l"/>
                <a:tab pos="5484813" algn="l"/>
                <a:tab pos="6399213" algn="l"/>
                <a:tab pos="7313613" algn="l"/>
                <a:tab pos="8228013" algn="l"/>
                <a:tab pos="9142413" algn="l"/>
                <a:tab pos="10056813" algn="l"/>
              </a:tabLst>
            </a:pPr>
            <a:r>
              <a:rPr lang="fr-FR" altLang="fr-FR" sz="1600" dirty="0">
                <a:solidFill>
                  <a:srgbClr val="003F7A"/>
                </a:solidFill>
                <a:cs typeface="Calibri"/>
              </a:rPr>
              <a:t>Proposer un accompagnement adapté aux ménages isolés, âgés, présentant un problématique de santé,</a:t>
            </a:r>
          </a:p>
          <a:p>
            <a:pPr marL="285750" lvl="3" indent="-285750" algn="just">
              <a:spcAft>
                <a:spcPts val="600"/>
              </a:spcAft>
              <a:buClr>
                <a:srgbClr val="FBBD0B"/>
              </a:buClr>
              <a:buSzPct val="110000"/>
              <a:buFont typeface="Wingdings" panose="05000000000000000000" pitchFamily="2" charset="2"/>
              <a:buChar char="§"/>
              <a:tabLst>
                <a:tab pos="912813" algn="l"/>
                <a:tab pos="1827213" algn="l"/>
                <a:tab pos="2741613" algn="l"/>
                <a:tab pos="3656013" algn="l"/>
                <a:tab pos="4570413" algn="l"/>
                <a:tab pos="5484813" algn="l"/>
                <a:tab pos="6399213" algn="l"/>
                <a:tab pos="7313613" algn="l"/>
                <a:tab pos="8228013" algn="l"/>
                <a:tab pos="9142413" algn="l"/>
                <a:tab pos="10056813" algn="l"/>
              </a:tabLst>
            </a:pPr>
            <a:r>
              <a:rPr lang="fr-FR" altLang="fr-FR" sz="1600" dirty="0">
                <a:solidFill>
                  <a:srgbClr val="003F7A"/>
                </a:solidFill>
                <a:cs typeface="Calibri"/>
              </a:rPr>
              <a:t>Prendre en charge les frais de travaux spécifiques dans le futur logement ( transfert d’équipements spécifiques, problématique santé..),</a:t>
            </a:r>
          </a:p>
          <a:p>
            <a:pPr marL="285750" lvl="3" indent="-285750" algn="just">
              <a:spcAft>
                <a:spcPts val="600"/>
              </a:spcAft>
              <a:buClr>
                <a:srgbClr val="FBBD0B"/>
              </a:buClr>
              <a:buSzPct val="110000"/>
              <a:buFont typeface="Wingdings" panose="05000000000000000000" pitchFamily="2" charset="2"/>
              <a:buChar char="§"/>
              <a:tabLst>
                <a:tab pos="912813" algn="l"/>
                <a:tab pos="1827213" algn="l"/>
                <a:tab pos="2741613" algn="l"/>
                <a:tab pos="3656013" algn="l"/>
                <a:tab pos="4570413" algn="l"/>
                <a:tab pos="5484813" algn="l"/>
                <a:tab pos="6399213" algn="l"/>
                <a:tab pos="7313613" algn="l"/>
                <a:tab pos="8228013" algn="l"/>
                <a:tab pos="9142413" algn="l"/>
                <a:tab pos="10056813" algn="l"/>
              </a:tabLst>
            </a:pPr>
            <a:r>
              <a:rPr lang="fr-FR" altLang="fr-FR" sz="1600" dirty="0">
                <a:solidFill>
                  <a:srgbClr val="003F7A"/>
                </a:solidFill>
                <a:cs typeface="Calibri"/>
              </a:rPr>
              <a:t>Rembourser les frais de transfert ( Eau, Edf, Gdf, courrier, téléphone, internet...).</a:t>
            </a:r>
          </a:p>
          <a:p>
            <a:pPr marL="285750" lvl="3" indent="-285750" algn="just">
              <a:spcAft>
                <a:spcPts val="600"/>
              </a:spcAft>
              <a:buClr>
                <a:srgbClr val="FBBD0B"/>
              </a:buClr>
              <a:buSzPct val="110000"/>
              <a:buFont typeface="Wingdings" panose="05000000000000000000" pitchFamily="2" charset="2"/>
              <a:buChar char="§"/>
              <a:tabLst>
                <a:tab pos="912813" algn="l"/>
                <a:tab pos="1827213" algn="l"/>
                <a:tab pos="2741613" algn="l"/>
                <a:tab pos="3656013" algn="l"/>
                <a:tab pos="4570413" algn="l"/>
                <a:tab pos="5484813" algn="l"/>
                <a:tab pos="6399213" algn="l"/>
                <a:tab pos="7313613" algn="l"/>
                <a:tab pos="8228013" algn="l"/>
                <a:tab pos="9142413" algn="l"/>
                <a:tab pos="10056813" algn="l"/>
              </a:tabLst>
            </a:pPr>
            <a:r>
              <a:rPr lang="fr-FR" altLang="fr-FR" sz="1600" dirty="0">
                <a:solidFill>
                  <a:srgbClr val="003F7A"/>
                </a:solidFill>
                <a:cs typeface="Calibri"/>
              </a:rPr>
              <a:t>Transférer le dépôt de garantie.</a:t>
            </a:r>
          </a:p>
        </p:txBody>
      </p:sp>
      <p:sp>
        <p:nvSpPr>
          <p:cNvPr id="9" name="Espace réservé du texte 11">
            <a:extLst>
              <a:ext uri="{FF2B5EF4-FFF2-40B4-BE49-F238E27FC236}">
                <a16:creationId xmlns:a16="http://schemas.microsoft.com/office/drawing/2014/main" id="{CB2F3B31-059B-4E64-84C7-5A405A780288}"/>
              </a:ext>
            </a:extLst>
          </p:cNvPr>
          <p:cNvSpPr txBox="1">
            <a:spLocks/>
          </p:cNvSpPr>
          <p:nvPr/>
        </p:nvSpPr>
        <p:spPr>
          <a:xfrm>
            <a:off x="4908218" y="3360134"/>
            <a:ext cx="8450015" cy="1108074"/>
          </a:xfrm>
          <a:prstGeom prst="rect">
            <a:avLst/>
          </a:prstGeom>
        </p:spPr>
        <p:txBody>
          <a:bodyPr vert="horz" lIns="91440" tIns="45720" rIns="91440" bIns="45720" rtlCol="0">
            <a:normAutofit/>
          </a:bodyPr>
          <a:lstStyle>
            <a:lvl1pPr marL="0" indent="0" algn="l"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000" kern="1200">
                <a:solidFill>
                  <a:schemeClr val="tx1">
                    <a:tint val="75000"/>
                  </a:schemeClr>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800" kern="1200">
                <a:solidFill>
                  <a:schemeClr val="tx1">
                    <a:tint val="75000"/>
                  </a:schemeClr>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9pPr>
          </a:lstStyle>
          <a:p>
            <a:r>
              <a:rPr lang="fr-FR" dirty="0">
                <a:solidFill>
                  <a:srgbClr val="009999"/>
                </a:solidFill>
              </a:rPr>
              <a:t>Le locataire s’engage à :</a:t>
            </a:r>
          </a:p>
        </p:txBody>
      </p:sp>
      <p:sp>
        <p:nvSpPr>
          <p:cNvPr id="10" name="Rectangle 9">
            <a:extLst>
              <a:ext uri="{FF2B5EF4-FFF2-40B4-BE49-F238E27FC236}">
                <a16:creationId xmlns:a16="http://schemas.microsoft.com/office/drawing/2014/main" id="{D2524D6A-3FAE-4536-9313-C14D9CE3BD58}"/>
              </a:ext>
            </a:extLst>
          </p:cNvPr>
          <p:cNvSpPr/>
          <p:nvPr/>
        </p:nvSpPr>
        <p:spPr>
          <a:xfrm>
            <a:off x="4918992" y="3742713"/>
            <a:ext cx="4038914" cy="2385268"/>
          </a:xfrm>
          <a:prstGeom prst="rect">
            <a:avLst/>
          </a:prstGeom>
        </p:spPr>
        <p:txBody>
          <a:bodyPr wrap="square">
            <a:spAutoFit/>
          </a:bodyPr>
          <a:lstStyle/>
          <a:p>
            <a:pPr marL="285750" lvl="3" indent="-285750" algn="just">
              <a:spcAft>
                <a:spcPts val="600"/>
              </a:spcAft>
              <a:buClr>
                <a:srgbClr val="FBBD0B"/>
              </a:buClr>
              <a:buSzPct val="110000"/>
              <a:buFont typeface="Wingdings" panose="05000000000000000000" pitchFamily="2" charset="2"/>
              <a:buChar char="§"/>
              <a:tabLst>
                <a:tab pos="912813" algn="l"/>
                <a:tab pos="1827213" algn="l"/>
                <a:tab pos="2741613" algn="l"/>
                <a:tab pos="3656013" algn="l"/>
                <a:tab pos="4570413" algn="l"/>
                <a:tab pos="5484813" algn="l"/>
                <a:tab pos="6399213" algn="l"/>
                <a:tab pos="7313613" algn="l"/>
                <a:tab pos="8228013" algn="l"/>
                <a:tab pos="9142413" algn="l"/>
                <a:tab pos="10056813" algn="l"/>
              </a:tabLst>
            </a:pPr>
            <a:r>
              <a:rPr lang="fr-FR" altLang="fr-FR" sz="1600" dirty="0">
                <a:solidFill>
                  <a:srgbClr val="003F7A"/>
                </a:solidFill>
                <a:cs typeface="Calibri"/>
              </a:rPr>
              <a:t>Visiter le logement proposé et donner sa décision dans un délai de 10 jours et préciser par écrit,  en cas de non acceptation du logement, les raisons motivées de ce refus. </a:t>
            </a:r>
          </a:p>
          <a:p>
            <a:pPr marL="285750" lvl="3" indent="-285750" algn="just">
              <a:spcAft>
                <a:spcPts val="600"/>
              </a:spcAft>
              <a:buClr>
                <a:srgbClr val="FBBD0B"/>
              </a:buClr>
              <a:buSzPct val="110000"/>
              <a:buFont typeface="Wingdings" panose="05000000000000000000" pitchFamily="2" charset="2"/>
              <a:buChar char="§"/>
              <a:tabLst>
                <a:tab pos="912813" algn="l"/>
                <a:tab pos="1827213" algn="l"/>
                <a:tab pos="2741613" algn="l"/>
                <a:tab pos="3656013" algn="l"/>
                <a:tab pos="4570413" algn="l"/>
                <a:tab pos="5484813" algn="l"/>
                <a:tab pos="6399213" algn="l"/>
                <a:tab pos="7313613" algn="l"/>
                <a:tab pos="8228013" algn="l"/>
                <a:tab pos="9142413" algn="l"/>
                <a:tab pos="10056813" algn="l"/>
              </a:tabLst>
            </a:pPr>
            <a:r>
              <a:rPr lang="fr-FR" altLang="fr-FR" sz="1600" dirty="0">
                <a:solidFill>
                  <a:srgbClr val="003F7A"/>
                </a:solidFill>
                <a:cs typeface="Calibri"/>
              </a:rPr>
              <a:t>Fournir </a:t>
            </a:r>
            <a:r>
              <a:rPr lang="fr-FR" sz="1600" dirty="0">
                <a:solidFill>
                  <a:srgbClr val="003F7A"/>
                </a:solidFill>
                <a:cs typeface="Calibri"/>
              </a:rPr>
              <a:t>les éléments et documents administratifs demandés, indispensables à la présentation du dossier de relogement en commission d’attribution. </a:t>
            </a:r>
            <a:endParaRPr lang="fr-FR" altLang="fr-FR" sz="1600" dirty="0">
              <a:solidFill>
                <a:srgbClr val="003F7A"/>
              </a:solidFill>
              <a:cs typeface="Calibri"/>
            </a:endParaRPr>
          </a:p>
        </p:txBody>
      </p:sp>
      <p:pic>
        <p:nvPicPr>
          <p:cNvPr id="11" name="Image 10">
            <a:extLst>
              <a:ext uri="{FF2B5EF4-FFF2-40B4-BE49-F238E27FC236}">
                <a16:creationId xmlns:a16="http://schemas.microsoft.com/office/drawing/2014/main" id="{F3FC6F2B-B04C-4F98-B1EF-AB2064864C7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940035" y="1239873"/>
            <a:ext cx="1977637" cy="1977637"/>
          </a:xfrm>
          <a:prstGeom prst="rect">
            <a:avLst/>
          </a:prstGeom>
        </p:spPr>
      </p:pic>
    </p:spTree>
    <p:extLst>
      <p:ext uri="{BB962C8B-B14F-4D97-AF65-F5344CB8AC3E}">
        <p14:creationId xmlns:p14="http://schemas.microsoft.com/office/powerpoint/2010/main" val="38956861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Titre 1">
            <a:extLst>
              <a:ext uri="{FF2B5EF4-FFF2-40B4-BE49-F238E27FC236}">
                <a16:creationId xmlns:a16="http://schemas.microsoft.com/office/drawing/2014/main" id="{4E6F94CE-C3B3-4154-8438-6F5261E7D0AE}"/>
              </a:ext>
            </a:extLst>
          </p:cNvPr>
          <p:cNvSpPr txBox="1">
            <a:spLocks/>
          </p:cNvSpPr>
          <p:nvPr/>
        </p:nvSpPr>
        <p:spPr>
          <a:xfrm>
            <a:off x="5122986" y="273907"/>
            <a:ext cx="3661222" cy="710226"/>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fr-FR" sz="4000" dirty="0">
                <a:solidFill>
                  <a:srgbClr val="E74B37"/>
                </a:solidFill>
              </a:rPr>
              <a:t>LE PLANNING</a:t>
            </a:r>
          </a:p>
        </p:txBody>
      </p:sp>
      <p:sp>
        <p:nvSpPr>
          <p:cNvPr id="22" name="ZoneTexte 21">
            <a:extLst>
              <a:ext uri="{FF2B5EF4-FFF2-40B4-BE49-F238E27FC236}">
                <a16:creationId xmlns:a16="http://schemas.microsoft.com/office/drawing/2014/main" id="{FB819429-735C-4EF8-B0F3-FDDB18248040}"/>
              </a:ext>
            </a:extLst>
          </p:cNvPr>
          <p:cNvSpPr txBox="1"/>
          <p:nvPr/>
        </p:nvSpPr>
        <p:spPr>
          <a:xfrm>
            <a:off x="1079643" y="2457587"/>
            <a:ext cx="4157643" cy="2539157"/>
          </a:xfrm>
          <a:prstGeom prst="rect">
            <a:avLst/>
          </a:prstGeom>
          <a:noFill/>
        </p:spPr>
        <p:txBody>
          <a:bodyPr wrap="square" rtlCol="0">
            <a:spAutoFit/>
          </a:bodyPr>
          <a:lstStyle/>
          <a:p>
            <a:pPr>
              <a:lnSpc>
                <a:spcPts val="1500"/>
              </a:lnSpc>
            </a:pPr>
            <a:r>
              <a:rPr lang="fr-FR" b="1" dirty="0">
                <a:solidFill>
                  <a:srgbClr val="E74B37"/>
                </a:solidFill>
              </a:rPr>
              <a:t>Juillet à octobre 2021</a:t>
            </a:r>
          </a:p>
          <a:p>
            <a:pPr>
              <a:lnSpc>
                <a:spcPts val="1500"/>
              </a:lnSpc>
            </a:pPr>
            <a:r>
              <a:rPr lang="fr-FR" dirty="0">
                <a:solidFill>
                  <a:schemeClr val="accent1">
                    <a:lumMod val="75000"/>
                  </a:schemeClr>
                </a:solidFill>
              </a:rPr>
              <a:t>Diagnostic social</a:t>
            </a:r>
          </a:p>
          <a:p>
            <a:pPr>
              <a:lnSpc>
                <a:spcPts val="1500"/>
              </a:lnSpc>
            </a:pPr>
            <a:endParaRPr lang="fr-FR" dirty="0">
              <a:solidFill>
                <a:schemeClr val="accent1">
                  <a:lumMod val="75000"/>
                </a:schemeClr>
              </a:solidFill>
            </a:endParaRPr>
          </a:p>
          <a:p>
            <a:pPr>
              <a:lnSpc>
                <a:spcPts val="1500"/>
              </a:lnSpc>
            </a:pPr>
            <a:r>
              <a:rPr lang="fr-FR" b="1" dirty="0">
                <a:solidFill>
                  <a:srgbClr val="E74B37"/>
                </a:solidFill>
              </a:rPr>
              <a:t>Fin 2021 à fin 2024</a:t>
            </a:r>
          </a:p>
          <a:p>
            <a:pPr>
              <a:lnSpc>
                <a:spcPts val="1500"/>
              </a:lnSpc>
            </a:pPr>
            <a:r>
              <a:rPr lang="fr-FR" dirty="0">
                <a:solidFill>
                  <a:schemeClr val="accent1">
                    <a:lumMod val="75000"/>
                  </a:schemeClr>
                </a:solidFill>
              </a:rPr>
              <a:t>Accompagnement et relogement des familles </a:t>
            </a:r>
          </a:p>
          <a:p>
            <a:pPr>
              <a:lnSpc>
                <a:spcPts val="1500"/>
              </a:lnSpc>
            </a:pPr>
            <a:endParaRPr lang="fr-FR" dirty="0">
              <a:solidFill>
                <a:schemeClr val="accent1">
                  <a:lumMod val="75000"/>
                </a:schemeClr>
              </a:solidFill>
            </a:endParaRPr>
          </a:p>
          <a:p>
            <a:pPr>
              <a:lnSpc>
                <a:spcPts val="1500"/>
              </a:lnSpc>
            </a:pPr>
            <a:r>
              <a:rPr lang="fr-FR" b="1" dirty="0">
                <a:solidFill>
                  <a:srgbClr val="E74B37"/>
                </a:solidFill>
              </a:rPr>
              <a:t>Un phasage des relogements et une priorisation des bâtiments en cours d’étude </a:t>
            </a:r>
          </a:p>
          <a:p>
            <a:endParaRPr lang="fr-FR" dirty="0">
              <a:solidFill>
                <a:schemeClr val="accent1">
                  <a:lumMod val="75000"/>
                </a:schemeClr>
              </a:solidFill>
            </a:endParaRPr>
          </a:p>
          <a:p>
            <a:endParaRPr lang="fr-FR" sz="1600" dirty="0">
              <a:solidFill>
                <a:schemeClr val="accent1">
                  <a:lumMod val="75000"/>
                </a:schemeClr>
              </a:solidFill>
            </a:endParaRPr>
          </a:p>
        </p:txBody>
      </p:sp>
      <p:pic>
        <p:nvPicPr>
          <p:cNvPr id="3" name="Image 2">
            <a:extLst>
              <a:ext uri="{FF2B5EF4-FFF2-40B4-BE49-F238E27FC236}">
                <a16:creationId xmlns:a16="http://schemas.microsoft.com/office/drawing/2014/main" id="{87DD6009-71CA-475C-ACB3-B0503240146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540952" y="2365357"/>
            <a:ext cx="3603048" cy="2877561"/>
          </a:xfrm>
          <a:prstGeom prst="rect">
            <a:avLst/>
          </a:prstGeom>
        </p:spPr>
      </p:pic>
      <p:pic>
        <p:nvPicPr>
          <p:cNvPr id="6" name="Image 5">
            <a:extLst>
              <a:ext uri="{FF2B5EF4-FFF2-40B4-BE49-F238E27FC236}">
                <a16:creationId xmlns:a16="http://schemas.microsoft.com/office/drawing/2014/main" id="{D3423CC7-0296-4B64-B603-2A8D272D73F0}"/>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23063" y="2946068"/>
            <a:ext cx="256580" cy="307896"/>
          </a:xfrm>
          <a:prstGeom prst="rect">
            <a:avLst/>
          </a:prstGeom>
        </p:spPr>
      </p:pic>
      <p:pic>
        <p:nvPicPr>
          <p:cNvPr id="7" name="Image 6">
            <a:extLst>
              <a:ext uri="{FF2B5EF4-FFF2-40B4-BE49-F238E27FC236}">
                <a16:creationId xmlns:a16="http://schemas.microsoft.com/office/drawing/2014/main" id="{9A3F6403-8C69-4B35-8383-F76C3925D8FE}"/>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23063" y="2365357"/>
            <a:ext cx="256580" cy="307896"/>
          </a:xfrm>
          <a:prstGeom prst="rect">
            <a:avLst/>
          </a:prstGeom>
        </p:spPr>
      </p:pic>
      <p:pic>
        <p:nvPicPr>
          <p:cNvPr id="8" name="Image 7">
            <a:extLst>
              <a:ext uri="{FF2B5EF4-FFF2-40B4-BE49-F238E27FC236}">
                <a16:creationId xmlns:a16="http://schemas.microsoft.com/office/drawing/2014/main" id="{4EE46A21-4103-4967-9A94-0CC142C91124}"/>
              </a:ext>
            </a:extLst>
          </p:cNvPr>
          <p:cNvPicPr>
            <a:picLocks noChangeAspect="1"/>
          </p:cNvPicPr>
          <p:nvPr/>
        </p:nvPicPr>
        <p:blipFill>
          <a:blip r:embed="rId4"/>
          <a:stretch>
            <a:fillRect/>
          </a:stretch>
        </p:blipFill>
        <p:spPr>
          <a:xfrm>
            <a:off x="6798294" y="6178621"/>
            <a:ext cx="830263" cy="552502"/>
          </a:xfrm>
          <a:prstGeom prst="rect">
            <a:avLst/>
          </a:prstGeom>
        </p:spPr>
      </p:pic>
    </p:spTree>
    <p:extLst>
      <p:ext uri="{BB962C8B-B14F-4D97-AF65-F5344CB8AC3E}">
        <p14:creationId xmlns:p14="http://schemas.microsoft.com/office/powerpoint/2010/main" val="152982319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B1C2210C-7150-4310-8FBC-023B0889AB1A}"/>
              </a:ext>
            </a:extLst>
          </p:cNvPr>
          <p:cNvSpPr/>
          <p:nvPr/>
        </p:nvSpPr>
        <p:spPr>
          <a:xfrm>
            <a:off x="0" y="5691116"/>
            <a:ext cx="9144000" cy="1166884"/>
          </a:xfrm>
          <a:prstGeom prst="rect">
            <a:avLst/>
          </a:prstGeom>
          <a:solidFill>
            <a:srgbClr val="0099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4" name="Image 3">
            <a:extLst>
              <a:ext uri="{FF2B5EF4-FFF2-40B4-BE49-F238E27FC236}">
                <a16:creationId xmlns:a16="http://schemas.microsoft.com/office/drawing/2014/main" id="{74993F99-1E1F-4FE0-8B42-F1459E7B0DA6}"/>
              </a:ext>
            </a:extLst>
          </p:cNvPr>
          <p:cNvPicPr>
            <a:picLocks noChangeAspect="1"/>
          </p:cNvPicPr>
          <p:nvPr/>
        </p:nvPicPr>
        <p:blipFill>
          <a:blip r:embed="rId2"/>
          <a:stretch>
            <a:fillRect/>
          </a:stretch>
        </p:blipFill>
        <p:spPr>
          <a:xfrm>
            <a:off x="0" y="157336"/>
            <a:ext cx="1145082" cy="762000"/>
          </a:xfrm>
          <a:prstGeom prst="rect">
            <a:avLst/>
          </a:prstGeom>
        </p:spPr>
      </p:pic>
      <p:pic>
        <p:nvPicPr>
          <p:cNvPr id="6" name="Image 5" descr="Une image contenant texte, clipart&#10;&#10;Description générée automatiquement">
            <a:extLst>
              <a:ext uri="{FF2B5EF4-FFF2-40B4-BE49-F238E27FC236}">
                <a16:creationId xmlns:a16="http://schemas.microsoft.com/office/drawing/2014/main" id="{C2A0582C-8A26-41AC-B8B9-B714249CA0B3}"/>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540619" y="157336"/>
            <a:ext cx="1404420" cy="604664"/>
          </a:xfrm>
          <a:prstGeom prst="rect">
            <a:avLst/>
          </a:prstGeom>
        </p:spPr>
      </p:pic>
      <p:sp>
        <p:nvSpPr>
          <p:cNvPr id="7" name="Titre 4">
            <a:extLst>
              <a:ext uri="{FF2B5EF4-FFF2-40B4-BE49-F238E27FC236}">
                <a16:creationId xmlns:a16="http://schemas.microsoft.com/office/drawing/2014/main" id="{88D26934-4C7D-4E09-9089-7C20623BA370}"/>
              </a:ext>
            </a:extLst>
          </p:cNvPr>
          <p:cNvSpPr txBox="1">
            <a:spLocks/>
          </p:cNvSpPr>
          <p:nvPr/>
        </p:nvSpPr>
        <p:spPr>
          <a:xfrm>
            <a:off x="3824156" y="2769358"/>
            <a:ext cx="7689599" cy="914400"/>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ts val="3200"/>
              </a:lnSpc>
            </a:pPr>
            <a:r>
              <a:rPr lang="fr-FR" sz="3200" dirty="0">
                <a:solidFill>
                  <a:srgbClr val="E74B37"/>
                </a:solidFill>
              </a:rPr>
              <a:t>4. UNE RÉHABILITATION </a:t>
            </a:r>
          </a:p>
          <a:p>
            <a:pPr>
              <a:lnSpc>
                <a:spcPts val="3200"/>
              </a:lnSpc>
            </a:pPr>
            <a:r>
              <a:rPr lang="fr-FR" sz="3200" dirty="0">
                <a:solidFill>
                  <a:srgbClr val="E74B37"/>
                </a:solidFill>
              </a:rPr>
              <a:t>AMBITIEUSE DES BÂTIMENTS </a:t>
            </a:r>
          </a:p>
        </p:txBody>
      </p:sp>
      <p:pic>
        <p:nvPicPr>
          <p:cNvPr id="9" name="Image 8" descr="Une image contenant texte&#10;&#10;Description générée automatiquement">
            <a:extLst>
              <a:ext uri="{FF2B5EF4-FFF2-40B4-BE49-F238E27FC236}">
                <a16:creationId xmlns:a16="http://schemas.microsoft.com/office/drawing/2014/main" id="{6AA5B7FF-40D4-48EB-BA20-2E3B2FE4F36B}"/>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flipH="1">
            <a:off x="-1" y="1700111"/>
            <a:ext cx="4219426" cy="4219426"/>
          </a:xfrm>
          <a:prstGeom prst="rect">
            <a:avLst/>
          </a:prstGeom>
        </p:spPr>
      </p:pic>
    </p:spTree>
    <p:extLst>
      <p:ext uri="{BB962C8B-B14F-4D97-AF65-F5344CB8AC3E}">
        <p14:creationId xmlns:p14="http://schemas.microsoft.com/office/powerpoint/2010/main" val="138938329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Titre 1">
            <a:extLst>
              <a:ext uri="{FF2B5EF4-FFF2-40B4-BE49-F238E27FC236}">
                <a16:creationId xmlns:a16="http://schemas.microsoft.com/office/drawing/2014/main" id="{4E6F94CE-C3B3-4154-8438-6F5261E7D0AE}"/>
              </a:ext>
            </a:extLst>
          </p:cNvPr>
          <p:cNvSpPr txBox="1">
            <a:spLocks/>
          </p:cNvSpPr>
          <p:nvPr/>
        </p:nvSpPr>
        <p:spPr>
          <a:xfrm>
            <a:off x="5122986" y="273907"/>
            <a:ext cx="3661222" cy="710226"/>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fr-FR" sz="4000" dirty="0">
                <a:solidFill>
                  <a:srgbClr val="E74B37"/>
                </a:solidFill>
              </a:rPr>
              <a:t>LES TRAVAUX</a:t>
            </a:r>
          </a:p>
        </p:txBody>
      </p:sp>
      <p:sp>
        <p:nvSpPr>
          <p:cNvPr id="22" name="ZoneTexte 21">
            <a:extLst>
              <a:ext uri="{FF2B5EF4-FFF2-40B4-BE49-F238E27FC236}">
                <a16:creationId xmlns:a16="http://schemas.microsoft.com/office/drawing/2014/main" id="{FB819429-735C-4EF8-B0F3-FDDB18248040}"/>
              </a:ext>
            </a:extLst>
          </p:cNvPr>
          <p:cNvSpPr txBox="1"/>
          <p:nvPr/>
        </p:nvSpPr>
        <p:spPr>
          <a:xfrm>
            <a:off x="965343" y="1745782"/>
            <a:ext cx="4712535" cy="2800767"/>
          </a:xfrm>
          <a:prstGeom prst="rect">
            <a:avLst/>
          </a:prstGeom>
          <a:noFill/>
        </p:spPr>
        <p:txBody>
          <a:bodyPr wrap="square" rtlCol="0">
            <a:spAutoFit/>
          </a:bodyPr>
          <a:lstStyle/>
          <a:p>
            <a:pPr algn="just"/>
            <a:r>
              <a:rPr lang="fr-FR" sz="1600" dirty="0">
                <a:solidFill>
                  <a:schemeClr val="accent1">
                    <a:lumMod val="75000"/>
                  </a:schemeClr>
                </a:solidFill>
              </a:rPr>
              <a:t>L’inscription du quartier du Bois de l’Etang à un programme ANRU va permettre d’obtenir des financements pour la réhabilitation et la résidentialisation de 404 logements </a:t>
            </a:r>
          </a:p>
          <a:p>
            <a:pPr algn="just"/>
            <a:endParaRPr lang="fr-FR" sz="1600" dirty="0">
              <a:solidFill>
                <a:schemeClr val="accent1">
                  <a:lumMod val="75000"/>
                </a:schemeClr>
              </a:solidFill>
            </a:endParaRPr>
          </a:p>
          <a:p>
            <a:pPr algn="just"/>
            <a:endParaRPr lang="fr-FR" sz="1600" dirty="0">
              <a:solidFill>
                <a:schemeClr val="accent1">
                  <a:lumMod val="75000"/>
                </a:schemeClr>
              </a:solidFill>
            </a:endParaRPr>
          </a:p>
          <a:p>
            <a:pPr algn="just"/>
            <a:r>
              <a:rPr lang="fr-FR" sz="1600" dirty="0">
                <a:solidFill>
                  <a:schemeClr val="accent1">
                    <a:lumMod val="75000"/>
                  </a:schemeClr>
                </a:solidFill>
              </a:rPr>
              <a:t>Coût total prévisionnel des travaux sur les résidences Seqens = 30,5 millions d’euros dont : </a:t>
            </a:r>
          </a:p>
          <a:p>
            <a:pPr marL="285750" indent="-285750" algn="just">
              <a:buFont typeface="Wingdings" panose="05000000000000000000" pitchFamily="2" charset="2"/>
              <a:buChar char="Ø"/>
            </a:pPr>
            <a:r>
              <a:rPr lang="fr-FR" sz="1600" b="1" dirty="0">
                <a:solidFill>
                  <a:schemeClr val="accent1">
                    <a:lumMod val="75000"/>
                  </a:schemeClr>
                </a:solidFill>
              </a:rPr>
              <a:t>Investissement financier Seqens d’</a:t>
            </a:r>
            <a:r>
              <a:rPr lang="fr-FR" sz="1600" b="1" dirty="0" err="1">
                <a:solidFill>
                  <a:schemeClr val="accent1">
                    <a:lumMod val="75000"/>
                  </a:schemeClr>
                </a:solidFill>
              </a:rPr>
              <a:t>envion</a:t>
            </a:r>
            <a:r>
              <a:rPr lang="fr-FR" sz="1600" b="1" dirty="0">
                <a:solidFill>
                  <a:schemeClr val="accent1">
                    <a:lumMod val="75000"/>
                  </a:schemeClr>
                </a:solidFill>
              </a:rPr>
              <a:t> 15 M€ </a:t>
            </a:r>
          </a:p>
          <a:p>
            <a:pPr marL="285750" indent="-285750" algn="just">
              <a:buFont typeface="Wingdings" panose="05000000000000000000" pitchFamily="2" charset="2"/>
              <a:buChar char="Ø"/>
            </a:pPr>
            <a:r>
              <a:rPr lang="fr-FR" sz="1600" dirty="0">
                <a:solidFill>
                  <a:schemeClr val="accent1">
                    <a:lumMod val="75000"/>
                  </a:schemeClr>
                </a:solidFill>
              </a:rPr>
              <a:t>Subventions ANRU et Département sollicitées </a:t>
            </a:r>
          </a:p>
          <a:p>
            <a:pPr algn="just"/>
            <a:endParaRPr lang="fr-FR" sz="1600" dirty="0">
              <a:solidFill>
                <a:schemeClr val="accent1">
                  <a:lumMod val="75000"/>
                </a:schemeClr>
              </a:solidFill>
            </a:endParaRPr>
          </a:p>
        </p:txBody>
      </p:sp>
      <p:pic>
        <p:nvPicPr>
          <p:cNvPr id="23" name="Image 22">
            <a:extLst>
              <a:ext uri="{FF2B5EF4-FFF2-40B4-BE49-F238E27FC236}">
                <a16:creationId xmlns:a16="http://schemas.microsoft.com/office/drawing/2014/main" id="{A41DB1D1-367C-407B-AB6C-95E2CDF6F2FC}"/>
              </a:ext>
            </a:extLst>
          </p:cNvPr>
          <p:cNvPicPr>
            <a:picLocks noChangeAspect="1"/>
          </p:cNvPicPr>
          <p:nvPr/>
        </p:nvPicPr>
        <p:blipFill>
          <a:blip cstate="print">
            <a:extLst>
              <a:ext uri="{28A0092B-C50C-407E-A947-70E740481C1C}">
                <a14:useLocalDpi xmlns:a14="http://schemas.microsoft.com/office/drawing/2010/main" val="0"/>
              </a:ext>
            </a:extLst>
          </a:blip>
          <a:stretch>
            <a:fillRect/>
          </a:stretch>
        </p:blipFill>
        <p:spPr>
          <a:xfrm>
            <a:off x="466751" y="1757622"/>
            <a:ext cx="354006" cy="424807"/>
          </a:xfrm>
          <a:prstGeom prst="rect">
            <a:avLst/>
          </a:prstGeom>
        </p:spPr>
      </p:pic>
      <p:pic>
        <p:nvPicPr>
          <p:cNvPr id="3" name="Image 2">
            <a:extLst>
              <a:ext uri="{FF2B5EF4-FFF2-40B4-BE49-F238E27FC236}">
                <a16:creationId xmlns:a16="http://schemas.microsoft.com/office/drawing/2014/main" id="{AFCC22BA-39A0-4AA6-99AB-9E8F37C282CA}"/>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677878" y="1562545"/>
            <a:ext cx="3107821" cy="2405592"/>
          </a:xfrm>
          <a:prstGeom prst="rect">
            <a:avLst/>
          </a:prstGeom>
        </p:spPr>
      </p:pic>
      <p:pic>
        <p:nvPicPr>
          <p:cNvPr id="8" name="Image 7">
            <a:extLst>
              <a:ext uri="{FF2B5EF4-FFF2-40B4-BE49-F238E27FC236}">
                <a16:creationId xmlns:a16="http://schemas.microsoft.com/office/drawing/2014/main" id="{2FA38ACB-E56E-4FE7-B988-01273A0609DB}"/>
              </a:ext>
            </a:extLst>
          </p:cNvPr>
          <p:cNvPicPr>
            <a:picLocks noChangeAspect="1"/>
          </p:cNvPicPr>
          <p:nvPr/>
        </p:nvPicPr>
        <p:blipFill>
          <a:blip cstate="print">
            <a:extLst>
              <a:ext uri="{28A0092B-C50C-407E-A947-70E740481C1C}">
                <a14:useLocalDpi xmlns:a14="http://schemas.microsoft.com/office/drawing/2010/main" val="0"/>
              </a:ext>
            </a:extLst>
          </a:blip>
          <a:stretch>
            <a:fillRect/>
          </a:stretch>
        </p:blipFill>
        <p:spPr>
          <a:xfrm>
            <a:off x="539044" y="3286387"/>
            <a:ext cx="354006" cy="424807"/>
          </a:xfrm>
          <a:prstGeom prst="rect">
            <a:avLst/>
          </a:prstGeom>
        </p:spPr>
      </p:pic>
      <p:pic>
        <p:nvPicPr>
          <p:cNvPr id="10" name="Image 9">
            <a:extLst>
              <a:ext uri="{FF2B5EF4-FFF2-40B4-BE49-F238E27FC236}">
                <a16:creationId xmlns:a16="http://schemas.microsoft.com/office/drawing/2014/main" id="{805F880D-F7A3-481E-8E4D-B2DD26E7070B}"/>
              </a:ext>
            </a:extLst>
          </p:cNvPr>
          <p:cNvPicPr>
            <a:picLocks noChangeAspect="1"/>
          </p:cNvPicPr>
          <p:nvPr/>
        </p:nvPicPr>
        <p:blipFill>
          <a:blip r:embed="rId3"/>
          <a:stretch>
            <a:fillRect/>
          </a:stretch>
        </p:blipFill>
        <p:spPr>
          <a:xfrm>
            <a:off x="6798294" y="6178621"/>
            <a:ext cx="830263" cy="552502"/>
          </a:xfrm>
          <a:prstGeom prst="rect">
            <a:avLst/>
          </a:prstGeom>
        </p:spPr>
      </p:pic>
    </p:spTree>
    <p:extLst>
      <p:ext uri="{BB962C8B-B14F-4D97-AF65-F5344CB8AC3E}">
        <p14:creationId xmlns:p14="http://schemas.microsoft.com/office/powerpoint/2010/main" val="23617705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 name="Image 19" descr="Une image contenant texte&#10;&#10;Description générée automatiquement">
            <a:extLst>
              <a:ext uri="{FF2B5EF4-FFF2-40B4-BE49-F238E27FC236}">
                <a16:creationId xmlns:a16="http://schemas.microsoft.com/office/drawing/2014/main" id="{536106D3-1C55-4FDA-85D2-478A01C368BE}"/>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801245" y="1757622"/>
            <a:ext cx="3342755" cy="3342755"/>
          </a:xfrm>
          <a:prstGeom prst="rect">
            <a:avLst/>
          </a:prstGeom>
        </p:spPr>
      </p:pic>
      <p:sp>
        <p:nvSpPr>
          <p:cNvPr id="21" name="Titre 1">
            <a:extLst>
              <a:ext uri="{FF2B5EF4-FFF2-40B4-BE49-F238E27FC236}">
                <a16:creationId xmlns:a16="http://schemas.microsoft.com/office/drawing/2014/main" id="{4E6F94CE-C3B3-4154-8438-6F5261E7D0AE}"/>
              </a:ext>
            </a:extLst>
          </p:cNvPr>
          <p:cNvSpPr txBox="1">
            <a:spLocks/>
          </p:cNvSpPr>
          <p:nvPr/>
        </p:nvSpPr>
        <p:spPr>
          <a:xfrm>
            <a:off x="5122986" y="273907"/>
            <a:ext cx="3661222" cy="710226"/>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fr-FR" sz="4000" dirty="0">
                <a:solidFill>
                  <a:srgbClr val="E74B37"/>
                </a:solidFill>
              </a:rPr>
              <a:t>LES TRAVAUX</a:t>
            </a:r>
          </a:p>
        </p:txBody>
      </p:sp>
      <p:sp>
        <p:nvSpPr>
          <p:cNvPr id="22" name="ZoneTexte 21">
            <a:extLst>
              <a:ext uri="{FF2B5EF4-FFF2-40B4-BE49-F238E27FC236}">
                <a16:creationId xmlns:a16="http://schemas.microsoft.com/office/drawing/2014/main" id="{FB819429-735C-4EF8-B0F3-FDDB18248040}"/>
              </a:ext>
            </a:extLst>
          </p:cNvPr>
          <p:cNvSpPr txBox="1"/>
          <p:nvPr/>
        </p:nvSpPr>
        <p:spPr>
          <a:xfrm>
            <a:off x="933052" y="1882805"/>
            <a:ext cx="5116720" cy="4431983"/>
          </a:xfrm>
          <a:prstGeom prst="rect">
            <a:avLst/>
          </a:prstGeom>
          <a:noFill/>
        </p:spPr>
        <p:txBody>
          <a:bodyPr wrap="square" rtlCol="0">
            <a:spAutoFit/>
          </a:bodyPr>
          <a:lstStyle/>
          <a:p>
            <a:pPr algn="just"/>
            <a:r>
              <a:rPr lang="fr-FR" b="1" dirty="0">
                <a:solidFill>
                  <a:srgbClr val="E74B37"/>
                </a:solidFill>
              </a:rPr>
              <a:t>L’enveloppe d’un bâtiment clos et couvert)</a:t>
            </a:r>
          </a:p>
          <a:p>
            <a:pPr algn="just"/>
            <a:r>
              <a:rPr lang="fr-FR" sz="1600" dirty="0">
                <a:solidFill>
                  <a:srgbClr val="003F7A"/>
                </a:solidFill>
              </a:rPr>
              <a:t>Façades (esthétique + isolation thermique) / Fenêtres / Toitures - terrasses / Loggias.. </a:t>
            </a:r>
          </a:p>
          <a:p>
            <a:pPr algn="just"/>
            <a:endParaRPr lang="fr-FR" b="1" dirty="0">
              <a:solidFill>
                <a:srgbClr val="E74B37"/>
              </a:solidFill>
            </a:endParaRPr>
          </a:p>
          <a:p>
            <a:pPr algn="just"/>
            <a:r>
              <a:rPr lang="fr-FR" b="1" dirty="0">
                <a:solidFill>
                  <a:srgbClr val="E74B37"/>
                </a:solidFill>
              </a:rPr>
              <a:t>Les Parties communes </a:t>
            </a:r>
          </a:p>
          <a:p>
            <a:pPr algn="just"/>
            <a:r>
              <a:rPr lang="fr-FR" sz="1600" dirty="0">
                <a:solidFill>
                  <a:srgbClr val="003F7A"/>
                </a:solidFill>
              </a:rPr>
              <a:t>Halls d’entrée, locaux OM, escaliers, ascenseurs, caves etc. </a:t>
            </a:r>
          </a:p>
          <a:p>
            <a:pPr algn="just"/>
            <a:endParaRPr lang="fr-FR" sz="1600" b="1" dirty="0">
              <a:solidFill>
                <a:srgbClr val="003F7A"/>
              </a:solidFill>
            </a:endParaRPr>
          </a:p>
          <a:p>
            <a:pPr algn="just"/>
            <a:r>
              <a:rPr lang="fr-FR" b="1" dirty="0">
                <a:solidFill>
                  <a:srgbClr val="E74B37"/>
                </a:solidFill>
              </a:rPr>
              <a:t>Les Parties privatives (logements) </a:t>
            </a:r>
          </a:p>
          <a:p>
            <a:pPr algn="just"/>
            <a:r>
              <a:rPr lang="fr-FR" sz="1600" dirty="0">
                <a:solidFill>
                  <a:srgbClr val="003F7A"/>
                </a:solidFill>
              </a:rPr>
              <a:t>Cuisine, salle de bain (réfection pièces humides, équipements sanitaires et plomberie), remise en conformité électrique</a:t>
            </a:r>
          </a:p>
          <a:p>
            <a:pPr algn="just"/>
            <a:endParaRPr lang="fr-FR" sz="1600" b="1" dirty="0">
              <a:solidFill>
                <a:srgbClr val="003F7A"/>
              </a:solidFill>
            </a:endParaRPr>
          </a:p>
          <a:p>
            <a:pPr algn="just"/>
            <a:r>
              <a:rPr lang="fr-FR" b="1" dirty="0">
                <a:solidFill>
                  <a:srgbClr val="E74B37"/>
                </a:solidFill>
              </a:rPr>
              <a:t>Les équipements techniques </a:t>
            </a:r>
            <a:r>
              <a:rPr lang="fr-FR" sz="1600" dirty="0">
                <a:solidFill>
                  <a:srgbClr val="003F7A"/>
                </a:solidFill>
              </a:rPr>
              <a:t>liés au bon fonctionnement du bâtiment : chauffage, évacuations, ventilation etc. </a:t>
            </a:r>
          </a:p>
          <a:p>
            <a:pPr algn="just"/>
            <a:endParaRPr lang="fr-FR" sz="1600" dirty="0">
              <a:solidFill>
                <a:srgbClr val="003F7A"/>
              </a:solidFill>
            </a:endParaRPr>
          </a:p>
          <a:p>
            <a:pPr algn="just"/>
            <a:endParaRPr lang="fr-FR" sz="1600" dirty="0">
              <a:solidFill>
                <a:schemeClr val="accent1">
                  <a:lumMod val="75000"/>
                </a:schemeClr>
              </a:solidFill>
            </a:endParaRPr>
          </a:p>
        </p:txBody>
      </p:sp>
      <p:pic>
        <p:nvPicPr>
          <p:cNvPr id="23" name="Image 22">
            <a:extLst>
              <a:ext uri="{FF2B5EF4-FFF2-40B4-BE49-F238E27FC236}">
                <a16:creationId xmlns:a16="http://schemas.microsoft.com/office/drawing/2014/main" id="{A41DB1D1-367C-407B-AB6C-95E2CDF6F2FC}"/>
              </a:ext>
            </a:extLst>
          </p:cNvPr>
          <p:cNvPicPr>
            <a:picLocks noChangeAspect="1"/>
          </p:cNvPicPr>
          <p:nvPr/>
        </p:nvPicPr>
        <p:blipFill>
          <a:blip cstate="print">
            <a:extLst>
              <a:ext uri="{28A0092B-C50C-407E-A947-70E740481C1C}">
                <a14:useLocalDpi xmlns:a14="http://schemas.microsoft.com/office/drawing/2010/main" val="0"/>
              </a:ext>
            </a:extLst>
          </a:blip>
          <a:stretch>
            <a:fillRect/>
          </a:stretch>
        </p:blipFill>
        <p:spPr>
          <a:xfrm>
            <a:off x="581116" y="1743921"/>
            <a:ext cx="354006" cy="424807"/>
          </a:xfrm>
          <a:prstGeom prst="rect">
            <a:avLst/>
          </a:prstGeom>
        </p:spPr>
      </p:pic>
      <p:pic>
        <p:nvPicPr>
          <p:cNvPr id="7" name="Image 6">
            <a:extLst>
              <a:ext uri="{FF2B5EF4-FFF2-40B4-BE49-F238E27FC236}">
                <a16:creationId xmlns:a16="http://schemas.microsoft.com/office/drawing/2014/main" id="{2E052080-4F1A-4025-9E20-38B50840D3E0}"/>
              </a:ext>
            </a:extLst>
          </p:cNvPr>
          <p:cNvPicPr>
            <a:picLocks noChangeAspect="1"/>
          </p:cNvPicPr>
          <p:nvPr/>
        </p:nvPicPr>
        <p:blipFill>
          <a:blip cstate="print">
            <a:extLst>
              <a:ext uri="{28A0092B-C50C-407E-A947-70E740481C1C}">
                <a14:useLocalDpi xmlns:a14="http://schemas.microsoft.com/office/drawing/2010/main" val="0"/>
              </a:ext>
            </a:extLst>
          </a:blip>
          <a:stretch>
            <a:fillRect/>
          </a:stretch>
        </p:blipFill>
        <p:spPr>
          <a:xfrm>
            <a:off x="579046" y="2771538"/>
            <a:ext cx="354006" cy="424807"/>
          </a:xfrm>
          <a:prstGeom prst="rect">
            <a:avLst/>
          </a:prstGeom>
        </p:spPr>
      </p:pic>
      <p:sp>
        <p:nvSpPr>
          <p:cNvPr id="10" name="Espace réservé du texte 11">
            <a:extLst>
              <a:ext uri="{FF2B5EF4-FFF2-40B4-BE49-F238E27FC236}">
                <a16:creationId xmlns:a16="http://schemas.microsoft.com/office/drawing/2014/main" id="{90AD321E-3093-4B7C-9E18-F7E3035D3453}"/>
              </a:ext>
            </a:extLst>
          </p:cNvPr>
          <p:cNvSpPr txBox="1">
            <a:spLocks/>
          </p:cNvSpPr>
          <p:nvPr/>
        </p:nvSpPr>
        <p:spPr>
          <a:xfrm>
            <a:off x="466751" y="1302535"/>
            <a:ext cx="8450015" cy="647198"/>
          </a:xfrm>
          <a:prstGeom prst="rect">
            <a:avLst/>
          </a:prstGeom>
        </p:spPr>
        <p:txBody>
          <a:bodyPr vert="horz" lIns="91440" tIns="45720" rIns="91440" bIns="45720" rtlCol="0">
            <a:normAutofit/>
          </a:bodyPr>
          <a:lstStyle>
            <a:lvl1pPr marL="0" indent="0" algn="l"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000" kern="1200">
                <a:solidFill>
                  <a:schemeClr val="tx1">
                    <a:tint val="75000"/>
                  </a:schemeClr>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800" kern="1200">
                <a:solidFill>
                  <a:schemeClr val="tx1">
                    <a:tint val="75000"/>
                  </a:schemeClr>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9pPr>
          </a:lstStyle>
          <a:p>
            <a:r>
              <a:rPr lang="fr-FR" b="1" dirty="0">
                <a:solidFill>
                  <a:srgbClr val="009999"/>
                </a:solidFill>
              </a:rPr>
              <a:t>Une réhabilitation porte sur :</a:t>
            </a:r>
          </a:p>
        </p:txBody>
      </p:sp>
      <p:pic>
        <p:nvPicPr>
          <p:cNvPr id="11" name="Image 10">
            <a:extLst>
              <a:ext uri="{FF2B5EF4-FFF2-40B4-BE49-F238E27FC236}">
                <a16:creationId xmlns:a16="http://schemas.microsoft.com/office/drawing/2014/main" id="{218B2C0C-2F2C-400F-B931-D4568FB8575F}"/>
              </a:ext>
            </a:extLst>
          </p:cNvPr>
          <p:cNvPicPr>
            <a:picLocks noChangeAspect="1"/>
          </p:cNvPicPr>
          <p:nvPr/>
        </p:nvPicPr>
        <p:blipFill>
          <a:blip cstate="print">
            <a:extLst>
              <a:ext uri="{28A0092B-C50C-407E-A947-70E740481C1C}">
                <a14:useLocalDpi xmlns:a14="http://schemas.microsoft.com/office/drawing/2010/main" val="0"/>
              </a:ext>
            </a:extLst>
          </a:blip>
          <a:stretch>
            <a:fillRect/>
          </a:stretch>
        </p:blipFill>
        <p:spPr>
          <a:xfrm>
            <a:off x="579046" y="3534627"/>
            <a:ext cx="354006" cy="424807"/>
          </a:xfrm>
          <a:prstGeom prst="rect">
            <a:avLst/>
          </a:prstGeom>
        </p:spPr>
      </p:pic>
      <p:pic>
        <p:nvPicPr>
          <p:cNvPr id="12" name="Image 11">
            <a:extLst>
              <a:ext uri="{FF2B5EF4-FFF2-40B4-BE49-F238E27FC236}">
                <a16:creationId xmlns:a16="http://schemas.microsoft.com/office/drawing/2014/main" id="{0FA61601-8977-4179-ADB7-E7E365BA39F6}"/>
              </a:ext>
            </a:extLst>
          </p:cNvPr>
          <p:cNvPicPr>
            <a:picLocks noChangeAspect="1"/>
          </p:cNvPicPr>
          <p:nvPr/>
        </p:nvPicPr>
        <p:blipFill>
          <a:blip r:embed="rId3"/>
          <a:stretch>
            <a:fillRect/>
          </a:stretch>
        </p:blipFill>
        <p:spPr>
          <a:xfrm>
            <a:off x="6798294" y="6178621"/>
            <a:ext cx="830263" cy="552502"/>
          </a:xfrm>
          <a:prstGeom prst="rect">
            <a:avLst/>
          </a:prstGeom>
        </p:spPr>
      </p:pic>
      <p:pic>
        <p:nvPicPr>
          <p:cNvPr id="13" name="Image 12">
            <a:extLst>
              <a:ext uri="{FF2B5EF4-FFF2-40B4-BE49-F238E27FC236}">
                <a16:creationId xmlns:a16="http://schemas.microsoft.com/office/drawing/2014/main" id="{1CA26457-A182-4E45-8019-98881616D795}"/>
              </a:ext>
            </a:extLst>
          </p:cNvPr>
          <p:cNvPicPr>
            <a:picLocks noChangeAspect="1"/>
          </p:cNvPicPr>
          <p:nvPr/>
        </p:nvPicPr>
        <p:blipFill>
          <a:blip cstate="print">
            <a:extLst>
              <a:ext uri="{28A0092B-C50C-407E-A947-70E740481C1C}">
                <a14:useLocalDpi xmlns:a14="http://schemas.microsoft.com/office/drawing/2010/main" val="0"/>
              </a:ext>
            </a:extLst>
          </a:blip>
          <a:stretch>
            <a:fillRect/>
          </a:stretch>
        </p:blipFill>
        <p:spPr>
          <a:xfrm>
            <a:off x="579046" y="4791927"/>
            <a:ext cx="354006" cy="424807"/>
          </a:xfrm>
          <a:prstGeom prst="rect">
            <a:avLst/>
          </a:prstGeom>
        </p:spPr>
      </p:pic>
      <p:sp>
        <p:nvSpPr>
          <p:cNvPr id="2" name="ZoneTexte 1">
            <a:extLst>
              <a:ext uri="{FF2B5EF4-FFF2-40B4-BE49-F238E27FC236}">
                <a16:creationId xmlns:a16="http://schemas.microsoft.com/office/drawing/2014/main" id="{3FA317B1-F8AC-418F-A5AC-9AAC7A542B5F}"/>
              </a:ext>
            </a:extLst>
          </p:cNvPr>
          <p:cNvSpPr txBox="1"/>
          <p:nvPr/>
        </p:nvSpPr>
        <p:spPr>
          <a:xfrm>
            <a:off x="331248" y="5853507"/>
            <a:ext cx="6320328" cy="1200329"/>
          </a:xfrm>
          <a:prstGeom prst="rect">
            <a:avLst/>
          </a:prstGeom>
          <a:noFill/>
        </p:spPr>
        <p:txBody>
          <a:bodyPr wrap="square" rtlCol="0">
            <a:spAutoFit/>
          </a:bodyPr>
          <a:lstStyle/>
          <a:p>
            <a:pPr algn="just"/>
            <a:r>
              <a:rPr lang="fr-FR" b="1" dirty="0">
                <a:solidFill>
                  <a:srgbClr val="003F7A"/>
                </a:solidFill>
              </a:rPr>
              <a:t>La réhabilitation doit répondre à des besoins techniques et collectifs </a:t>
            </a:r>
            <a:r>
              <a:rPr lang="fr-FR" dirty="0">
                <a:solidFill>
                  <a:srgbClr val="003F7A"/>
                </a:solidFill>
              </a:rPr>
              <a:t>et n’a pas vocation à aménager individuellement les logements.</a:t>
            </a:r>
          </a:p>
          <a:p>
            <a:pPr algn="just"/>
            <a:endParaRPr lang="fr-FR" dirty="0"/>
          </a:p>
        </p:txBody>
      </p:sp>
    </p:spTree>
    <p:extLst>
      <p:ext uri="{BB962C8B-B14F-4D97-AF65-F5344CB8AC3E}">
        <p14:creationId xmlns:p14="http://schemas.microsoft.com/office/powerpoint/2010/main" val="14896553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1">
            <a:extLst>
              <a:ext uri="{FF2B5EF4-FFF2-40B4-BE49-F238E27FC236}">
                <a16:creationId xmlns:a16="http://schemas.microsoft.com/office/drawing/2014/main" id="{C5149727-9C38-49F5-A4FD-69743A0432C7}"/>
              </a:ext>
            </a:extLst>
          </p:cNvPr>
          <p:cNvSpPr txBox="1">
            <a:spLocks/>
          </p:cNvSpPr>
          <p:nvPr/>
        </p:nvSpPr>
        <p:spPr>
          <a:xfrm>
            <a:off x="5664200" y="248507"/>
            <a:ext cx="3120008" cy="710226"/>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fr-FR" sz="4000" dirty="0">
                <a:solidFill>
                  <a:srgbClr val="E74B37"/>
                </a:solidFill>
              </a:rPr>
              <a:t>SOMMAIRE</a:t>
            </a:r>
          </a:p>
        </p:txBody>
      </p:sp>
      <p:pic>
        <p:nvPicPr>
          <p:cNvPr id="30" name="Image 29">
            <a:extLst>
              <a:ext uri="{FF2B5EF4-FFF2-40B4-BE49-F238E27FC236}">
                <a16:creationId xmlns:a16="http://schemas.microsoft.com/office/drawing/2014/main" id="{FA1E1A94-FFC7-4358-8B43-2E63C4CBDD5D}"/>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936582" y="2496915"/>
            <a:ext cx="242268" cy="290721"/>
          </a:xfrm>
          <a:prstGeom prst="rect">
            <a:avLst/>
          </a:prstGeom>
        </p:spPr>
      </p:pic>
      <p:pic>
        <p:nvPicPr>
          <p:cNvPr id="18" name="Image 17">
            <a:extLst>
              <a:ext uri="{FF2B5EF4-FFF2-40B4-BE49-F238E27FC236}">
                <a16:creationId xmlns:a16="http://schemas.microsoft.com/office/drawing/2014/main" id="{4CC31EA9-07E8-4B30-86A7-6EE54E8F0C00}"/>
              </a:ext>
            </a:extLst>
          </p:cNvPr>
          <p:cNvPicPr>
            <a:picLocks noChangeAspect="1"/>
          </p:cNvPicPr>
          <p:nvPr/>
        </p:nvPicPr>
        <p:blipFill>
          <a:blip r:embed="rId3"/>
          <a:stretch>
            <a:fillRect/>
          </a:stretch>
        </p:blipFill>
        <p:spPr>
          <a:xfrm>
            <a:off x="6798294" y="6178621"/>
            <a:ext cx="830263" cy="552502"/>
          </a:xfrm>
          <a:prstGeom prst="rect">
            <a:avLst/>
          </a:prstGeom>
        </p:spPr>
      </p:pic>
      <p:sp>
        <p:nvSpPr>
          <p:cNvPr id="19" name="ZoneTexte 18">
            <a:extLst>
              <a:ext uri="{FF2B5EF4-FFF2-40B4-BE49-F238E27FC236}">
                <a16:creationId xmlns:a16="http://schemas.microsoft.com/office/drawing/2014/main" id="{0717CC6D-A115-446A-9042-84666497CD41}"/>
              </a:ext>
            </a:extLst>
          </p:cNvPr>
          <p:cNvSpPr txBox="1"/>
          <p:nvPr/>
        </p:nvSpPr>
        <p:spPr>
          <a:xfrm>
            <a:off x="4301506" y="2595229"/>
            <a:ext cx="4842494" cy="290721"/>
          </a:xfrm>
          <a:prstGeom prst="rect">
            <a:avLst/>
          </a:prstGeom>
          <a:noFill/>
        </p:spPr>
        <p:txBody>
          <a:bodyPr wrap="square" rtlCol="0">
            <a:spAutoFit/>
          </a:bodyPr>
          <a:lstStyle/>
          <a:p>
            <a:pPr>
              <a:lnSpc>
                <a:spcPts val="1500"/>
              </a:lnSpc>
              <a:buClr>
                <a:srgbClr val="E74B37"/>
              </a:buClr>
            </a:pPr>
            <a:r>
              <a:rPr lang="fr-FR" sz="1600" dirty="0">
                <a:solidFill>
                  <a:schemeClr val="accent1">
                    <a:lumMod val="75000"/>
                  </a:schemeClr>
                </a:solidFill>
              </a:rPr>
              <a:t>Le projet pour le quartier</a:t>
            </a:r>
          </a:p>
        </p:txBody>
      </p:sp>
      <p:pic>
        <p:nvPicPr>
          <p:cNvPr id="20" name="Image 19" descr="Une image contenant texte, clipart, graphiques vectoriels&#10;&#10;Description générée automatiquement">
            <a:extLst>
              <a:ext uri="{FF2B5EF4-FFF2-40B4-BE49-F238E27FC236}">
                <a16:creationId xmlns:a16="http://schemas.microsoft.com/office/drawing/2014/main" id="{1F8EC94B-118C-4D9D-B742-8E6A059B3829}"/>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06174" y="2709376"/>
            <a:ext cx="2883376" cy="1439247"/>
          </a:xfrm>
          <a:prstGeom prst="rect">
            <a:avLst/>
          </a:prstGeom>
        </p:spPr>
      </p:pic>
      <p:sp>
        <p:nvSpPr>
          <p:cNvPr id="22" name="ZoneTexte 21">
            <a:extLst>
              <a:ext uri="{FF2B5EF4-FFF2-40B4-BE49-F238E27FC236}">
                <a16:creationId xmlns:a16="http://schemas.microsoft.com/office/drawing/2014/main" id="{FB49A7EB-209B-40CD-B29F-C0FE4C616CD3}"/>
              </a:ext>
            </a:extLst>
          </p:cNvPr>
          <p:cNvSpPr txBox="1"/>
          <p:nvPr/>
        </p:nvSpPr>
        <p:spPr>
          <a:xfrm>
            <a:off x="4301506" y="2979142"/>
            <a:ext cx="4842494" cy="290721"/>
          </a:xfrm>
          <a:prstGeom prst="rect">
            <a:avLst/>
          </a:prstGeom>
          <a:noFill/>
        </p:spPr>
        <p:txBody>
          <a:bodyPr wrap="square" rtlCol="0">
            <a:spAutoFit/>
          </a:bodyPr>
          <a:lstStyle/>
          <a:p>
            <a:pPr>
              <a:lnSpc>
                <a:spcPts val="1500"/>
              </a:lnSpc>
              <a:buClr>
                <a:srgbClr val="E74B37"/>
              </a:buClr>
            </a:pPr>
            <a:r>
              <a:rPr lang="fr-FR" sz="1600" dirty="0">
                <a:solidFill>
                  <a:schemeClr val="accent1">
                    <a:lumMod val="75000"/>
                  </a:schemeClr>
                </a:solidFill>
              </a:rPr>
              <a:t>Une charte de relogement au bénéfice des habitants</a:t>
            </a:r>
          </a:p>
        </p:txBody>
      </p:sp>
      <p:pic>
        <p:nvPicPr>
          <p:cNvPr id="23" name="Image 22">
            <a:extLst>
              <a:ext uri="{FF2B5EF4-FFF2-40B4-BE49-F238E27FC236}">
                <a16:creationId xmlns:a16="http://schemas.microsoft.com/office/drawing/2014/main" id="{3FCAFB75-6243-43D9-9EAA-1EA25FFFA04F}"/>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936582" y="2896578"/>
            <a:ext cx="242268" cy="290721"/>
          </a:xfrm>
          <a:prstGeom prst="rect">
            <a:avLst/>
          </a:prstGeom>
        </p:spPr>
      </p:pic>
      <p:sp>
        <p:nvSpPr>
          <p:cNvPr id="24" name="ZoneTexte 23">
            <a:extLst>
              <a:ext uri="{FF2B5EF4-FFF2-40B4-BE49-F238E27FC236}">
                <a16:creationId xmlns:a16="http://schemas.microsoft.com/office/drawing/2014/main" id="{7B872E66-620D-461E-B932-7871AF2702B9}"/>
              </a:ext>
            </a:extLst>
          </p:cNvPr>
          <p:cNvSpPr txBox="1"/>
          <p:nvPr/>
        </p:nvSpPr>
        <p:spPr>
          <a:xfrm>
            <a:off x="4301506" y="3381108"/>
            <a:ext cx="4842494" cy="290721"/>
          </a:xfrm>
          <a:prstGeom prst="rect">
            <a:avLst/>
          </a:prstGeom>
          <a:noFill/>
        </p:spPr>
        <p:txBody>
          <a:bodyPr wrap="square" rtlCol="0">
            <a:spAutoFit/>
          </a:bodyPr>
          <a:lstStyle/>
          <a:p>
            <a:pPr>
              <a:lnSpc>
                <a:spcPts val="1500"/>
              </a:lnSpc>
              <a:buClr>
                <a:srgbClr val="E74B37"/>
              </a:buClr>
            </a:pPr>
            <a:r>
              <a:rPr lang="fr-FR" sz="1600" dirty="0">
                <a:solidFill>
                  <a:schemeClr val="accent1">
                    <a:lumMod val="75000"/>
                  </a:schemeClr>
                </a:solidFill>
              </a:rPr>
              <a:t>Le relogement chez SEQENS : un process bien rodé</a:t>
            </a:r>
          </a:p>
        </p:txBody>
      </p:sp>
      <p:sp>
        <p:nvSpPr>
          <p:cNvPr id="25" name="ZoneTexte 24">
            <a:extLst>
              <a:ext uri="{FF2B5EF4-FFF2-40B4-BE49-F238E27FC236}">
                <a16:creationId xmlns:a16="http://schemas.microsoft.com/office/drawing/2014/main" id="{43D0B7D4-6085-4E22-BD08-6C49E2B46CE7}"/>
              </a:ext>
            </a:extLst>
          </p:cNvPr>
          <p:cNvSpPr txBox="1"/>
          <p:nvPr/>
        </p:nvSpPr>
        <p:spPr>
          <a:xfrm>
            <a:off x="4301506" y="3811461"/>
            <a:ext cx="4842494" cy="290721"/>
          </a:xfrm>
          <a:prstGeom prst="rect">
            <a:avLst/>
          </a:prstGeom>
          <a:noFill/>
        </p:spPr>
        <p:txBody>
          <a:bodyPr wrap="square" rtlCol="0">
            <a:spAutoFit/>
          </a:bodyPr>
          <a:lstStyle/>
          <a:p>
            <a:pPr>
              <a:lnSpc>
                <a:spcPts val="1500"/>
              </a:lnSpc>
              <a:buClr>
                <a:srgbClr val="E74B37"/>
              </a:buClr>
            </a:pPr>
            <a:r>
              <a:rPr lang="fr-FR" sz="1600" dirty="0">
                <a:solidFill>
                  <a:schemeClr val="accent1">
                    <a:lumMod val="75000"/>
                  </a:schemeClr>
                </a:solidFill>
              </a:rPr>
              <a:t>Une réhabilitation ambitieuse des bâtiments</a:t>
            </a:r>
          </a:p>
        </p:txBody>
      </p:sp>
      <p:sp>
        <p:nvSpPr>
          <p:cNvPr id="26" name="ZoneTexte 25">
            <a:extLst>
              <a:ext uri="{FF2B5EF4-FFF2-40B4-BE49-F238E27FC236}">
                <a16:creationId xmlns:a16="http://schemas.microsoft.com/office/drawing/2014/main" id="{5E0630CE-F0C3-4069-8246-12006A6E7AA5}"/>
              </a:ext>
            </a:extLst>
          </p:cNvPr>
          <p:cNvSpPr txBox="1"/>
          <p:nvPr/>
        </p:nvSpPr>
        <p:spPr>
          <a:xfrm>
            <a:off x="4301506" y="4231725"/>
            <a:ext cx="4842494" cy="290721"/>
          </a:xfrm>
          <a:prstGeom prst="rect">
            <a:avLst/>
          </a:prstGeom>
          <a:noFill/>
        </p:spPr>
        <p:txBody>
          <a:bodyPr wrap="square" rtlCol="0">
            <a:spAutoFit/>
          </a:bodyPr>
          <a:lstStyle/>
          <a:p>
            <a:pPr>
              <a:lnSpc>
                <a:spcPts val="1500"/>
              </a:lnSpc>
              <a:buClr>
                <a:srgbClr val="E74B37"/>
              </a:buClr>
            </a:pPr>
            <a:r>
              <a:rPr lang="fr-FR" sz="1600" dirty="0">
                <a:solidFill>
                  <a:schemeClr val="accent1">
                    <a:lumMod val="75000"/>
                  </a:schemeClr>
                </a:solidFill>
              </a:rPr>
              <a:t>L’association des habitants au projet</a:t>
            </a:r>
          </a:p>
        </p:txBody>
      </p:sp>
      <p:sp>
        <p:nvSpPr>
          <p:cNvPr id="27" name="ZoneTexte 26">
            <a:extLst>
              <a:ext uri="{FF2B5EF4-FFF2-40B4-BE49-F238E27FC236}">
                <a16:creationId xmlns:a16="http://schemas.microsoft.com/office/drawing/2014/main" id="{040D008C-F87C-4BAB-B51E-4080D777CD6B}"/>
              </a:ext>
            </a:extLst>
          </p:cNvPr>
          <p:cNvSpPr txBox="1"/>
          <p:nvPr/>
        </p:nvSpPr>
        <p:spPr>
          <a:xfrm>
            <a:off x="4301506" y="4651989"/>
            <a:ext cx="4842494" cy="290721"/>
          </a:xfrm>
          <a:prstGeom prst="rect">
            <a:avLst/>
          </a:prstGeom>
          <a:noFill/>
        </p:spPr>
        <p:txBody>
          <a:bodyPr wrap="square" rtlCol="0">
            <a:spAutoFit/>
          </a:bodyPr>
          <a:lstStyle/>
          <a:p>
            <a:pPr>
              <a:lnSpc>
                <a:spcPts val="1500"/>
              </a:lnSpc>
              <a:buClr>
                <a:srgbClr val="E74B37"/>
              </a:buClr>
            </a:pPr>
            <a:r>
              <a:rPr lang="fr-FR" sz="1600" dirty="0">
                <a:solidFill>
                  <a:schemeClr val="accent1">
                    <a:lumMod val="75000"/>
                  </a:schemeClr>
                </a:solidFill>
              </a:rPr>
              <a:t>Questions/réponses</a:t>
            </a:r>
          </a:p>
        </p:txBody>
      </p:sp>
      <p:pic>
        <p:nvPicPr>
          <p:cNvPr id="28" name="Image 27">
            <a:extLst>
              <a:ext uri="{FF2B5EF4-FFF2-40B4-BE49-F238E27FC236}">
                <a16:creationId xmlns:a16="http://schemas.microsoft.com/office/drawing/2014/main" id="{ED31B4A5-64A0-4692-A070-5D22777AF3DB}"/>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936582" y="3299685"/>
            <a:ext cx="242268" cy="290721"/>
          </a:xfrm>
          <a:prstGeom prst="rect">
            <a:avLst/>
          </a:prstGeom>
        </p:spPr>
      </p:pic>
      <p:pic>
        <p:nvPicPr>
          <p:cNvPr id="29" name="Image 28">
            <a:extLst>
              <a:ext uri="{FF2B5EF4-FFF2-40B4-BE49-F238E27FC236}">
                <a16:creationId xmlns:a16="http://schemas.microsoft.com/office/drawing/2014/main" id="{7208B34F-47A7-43B4-B13C-071D9F2E5748}"/>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936582" y="3702792"/>
            <a:ext cx="242268" cy="290721"/>
          </a:xfrm>
          <a:prstGeom prst="rect">
            <a:avLst/>
          </a:prstGeom>
        </p:spPr>
      </p:pic>
      <p:pic>
        <p:nvPicPr>
          <p:cNvPr id="31" name="Image 30">
            <a:extLst>
              <a:ext uri="{FF2B5EF4-FFF2-40B4-BE49-F238E27FC236}">
                <a16:creationId xmlns:a16="http://schemas.microsoft.com/office/drawing/2014/main" id="{0E4B96C1-7758-42E2-B634-E033651ACB46}"/>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936582" y="4163499"/>
            <a:ext cx="242268" cy="290721"/>
          </a:xfrm>
          <a:prstGeom prst="rect">
            <a:avLst/>
          </a:prstGeom>
        </p:spPr>
      </p:pic>
      <p:pic>
        <p:nvPicPr>
          <p:cNvPr id="32" name="Image 31">
            <a:extLst>
              <a:ext uri="{FF2B5EF4-FFF2-40B4-BE49-F238E27FC236}">
                <a16:creationId xmlns:a16="http://schemas.microsoft.com/office/drawing/2014/main" id="{258212BB-7C38-43FF-84EC-A7EE578C91E9}"/>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936582" y="4557531"/>
            <a:ext cx="242268" cy="290721"/>
          </a:xfrm>
          <a:prstGeom prst="rect">
            <a:avLst/>
          </a:prstGeom>
        </p:spPr>
      </p:pic>
    </p:spTree>
    <p:extLst>
      <p:ext uri="{BB962C8B-B14F-4D97-AF65-F5344CB8AC3E}">
        <p14:creationId xmlns:p14="http://schemas.microsoft.com/office/powerpoint/2010/main" val="139086986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 name="Image 19" descr="Une image contenant texte&#10;&#10;Description générée automatiquement">
            <a:extLst>
              <a:ext uri="{FF2B5EF4-FFF2-40B4-BE49-F238E27FC236}">
                <a16:creationId xmlns:a16="http://schemas.microsoft.com/office/drawing/2014/main" id="{536106D3-1C55-4FDA-85D2-478A01C368BE}"/>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801245" y="1757622"/>
            <a:ext cx="3342755" cy="3342755"/>
          </a:xfrm>
          <a:prstGeom prst="rect">
            <a:avLst/>
          </a:prstGeom>
        </p:spPr>
      </p:pic>
      <p:sp>
        <p:nvSpPr>
          <p:cNvPr id="21" name="Titre 1">
            <a:extLst>
              <a:ext uri="{FF2B5EF4-FFF2-40B4-BE49-F238E27FC236}">
                <a16:creationId xmlns:a16="http://schemas.microsoft.com/office/drawing/2014/main" id="{4E6F94CE-C3B3-4154-8438-6F5261E7D0AE}"/>
              </a:ext>
            </a:extLst>
          </p:cNvPr>
          <p:cNvSpPr txBox="1">
            <a:spLocks/>
          </p:cNvSpPr>
          <p:nvPr/>
        </p:nvSpPr>
        <p:spPr>
          <a:xfrm>
            <a:off x="5122986" y="273907"/>
            <a:ext cx="3661222" cy="710226"/>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fr-FR" sz="4000" dirty="0">
                <a:solidFill>
                  <a:srgbClr val="E74B37"/>
                </a:solidFill>
              </a:rPr>
              <a:t>LES TRAVAUX</a:t>
            </a:r>
          </a:p>
        </p:txBody>
      </p:sp>
      <p:sp>
        <p:nvSpPr>
          <p:cNvPr id="22" name="ZoneTexte 21">
            <a:extLst>
              <a:ext uri="{FF2B5EF4-FFF2-40B4-BE49-F238E27FC236}">
                <a16:creationId xmlns:a16="http://schemas.microsoft.com/office/drawing/2014/main" id="{FB819429-735C-4EF8-B0F3-FDDB18248040}"/>
              </a:ext>
            </a:extLst>
          </p:cNvPr>
          <p:cNvSpPr txBox="1"/>
          <p:nvPr/>
        </p:nvSpPr>
        <p:spPr>
          <a:xfrm>
            <a:off x="579045" y="2441409"/>
            <a:ext cx="5116720" cy="3108543"/>
          </a:xfrm>
          <a:prstGeom prst="rect">
            <a:avLst/>
          </a:prstGeom>
          <a:noFill/>
        </p:spPr>
        <p:txBody>
          <a:bodyPr wrap="square" rtlCol="0">
            <a:spAutoFit/>
          </a:bodyPr>
          <a:lstStyle/>
          <a:p>
            <a:pPr marL="285750" lvl="0" indent="-285750">
              <a:buClr>
                <a:srgbClr val="FBBD0B"/>
              </a:buClr>
              <a:buFont typeface="Wingdings" panose="05000000000000000000" pitchFamily="2" charset="2"/>
              <a:buChar char="§"/>
            </a:pPr>
            <a:r>
              <a:rPr lang="fr-FR" dirty="0">
                <a:solidFill>
                  <a:srgbClr val="003F7A"/>
                </a:solidFill>
              </a:rPr>
              <a:t>Les accès au résidence par la mise en place de portillons et portails avec contrôle d’accès, </a:t>
            </a:r>
          </a:p>
          <a:p>
            <a:pPr marL="285750" lvl="0" indent="-285750">
              <a:buClr>
                <a:srgbClr val="FBBD0B"/>
              </a:buClr>
              <a:buFont typeface="Wingdings" panose="05000000000000000000" pitchFamily="2" charset="2"/>
              <a:buChar char="§"/>
            </a:pPr>
            <a:r>
              <a:rPr lang="fr-FR" dirty="0">
                <a:solidFill>
                  <a:srgbClr val="003F7A"/>
                </a:solidFill>
              </a:rPr>
              <a:t>Le marquage des limites de résidence </a:t>
            </a:r>
          </a:p>
          <a:p>
            <a:pPr marL="285750" lvl="0" indent="-285750">
              <a:buClr>
                <a:srgbClr val="FBBD0B"/>
              </a:buClr>
              <a:buFont typeface="Wingdings" panose="05000000000000000000" pitchFamily="2" charset="2"/>
              <a:buChar char="§"/>
            </a:pPr>
            <a:r>
              <a:rPr lang="fr-FR" dirty="0">
                <a:solidFill>
                  <a:srgbClr val="003F7A"/>
                </a:solidFill>
              </a:rPr>
              <a:t>Les cheminements,</a:t>
            </a:r>
          </a:p>
          <a:p>
            <a:pPr marL="285750" lvl="0" indent="-285750">
              <a:buClr>
                <a:srgbClr val="FBBD0B"/>
              </a:buClr>
              <a:buFont typeface="Wingdings" panose="05000000000000000000" pitchFamily="2" charset="2"/>
              <a:buChar char="§"/>
            </a:pPr>
            <a:r>
              <a:rPr lang="fr-FR" dirty="0">
                <a:solidFill>
                  <a:srgbClr val="003F7A"/>
                </a:solidFill>
              </a:rPr>
              <a:t>Le stationnement</a:t>
            </a:r>
          </a:p>
          <a:p>
            <a:pPr marL="285750" lvl="0" indent="-285750">
              <a:buClr>
                <a:srgbClr val="FBBD0B"/>
              </a:buClr>
              <a:buFont typeface="Wingdings" panose="05000000000000000000" pitchFamily="2" charset="2"/>
              <a:buChar char="§"/>
            </a:pPr>
            <a:r>
              <a:rPr lang="fr-FR" dirty="0">
                <a:solidFill>
                  <a:srgbClr val="003F7A"/>
                </a:solidFill>
              </a:rPr>
              <a:t>Les espaces verts,</a:t>
            </a:r>
          </a:p>
          <a:p>
            <a:pPr marL="285750" lvl="0" indent="-285750">
              <a:buClr>
                <a:srgbClr val="FBBD0B"/>
              </a:buClr>
              <a:buFont typeface="Wingdings" panose="05000000000000000000" pitchFamily="2" charset="2"/>
              <a:buChar char="§"/>
            </a:pPr>
            <a:r>
              <a:rPr lang="fr-FR" dirty="0">
                <a:solidFill>
                  <a:srgbClr val="003F7A"/>
                </a:solidFill>
              </a:rPr>
              <a:t>L’éclairage extérieur,</a:t>
            </a:r>
          </a:p>
          <a:p>
            <a:pPr marL="285750" lvl="0" indent="-285750">
              <a:buClr>
                <a:srgbClr val="FBBD0B"/>
              </a:buClr>
              <a:buFont typeface="Wingdings" panose="05000000000000000000" pitchFamily="2" charset="2"/>
              <a:buChar char="§"/>
            </a:pPr>
            <a:r>
              <a:rPr lang="fr-FR" dirty="0">
                <a:solidFill>
                  <a:srgbClr val="003F7A"/>
                </a:solidFill>
              </a:rPr>
              <a:t>Le traitement des OM, du tri sélectif et des encombrants (locaux extérieurs).</a:t>
            </a:r>
          </a:p>
          <a:p>
            <a:pPr marL="285750" lvl="0" indent="-285750">
              <a:buClr>
                <a:srgbClr val="FBBD0B"/>
              </a:buClr>
              <a:buFont typeface="Wingdings" panose="05000000000000000000" pitchFamily="2" charset="2"/>
              <a:buChar char="§"/>
            </a:pPr>
            <a:r>
              <a:rPr lang="fr-FR" dirty="0">
                <a:solidFill>
                  <a:srgbClr val="003F7A"/>
                </a:solidFill>
              </a:rPr>
              <a:t>L’implantation de mobiliers urbains.</a:t>
            </a:r>
          </a:p>
          <a:p>
            <a:endParaRPr lang="fr-FR" sz="1600" dirty="0">
              <a:solidFill>
                <a:schemeClr val="accent1">
                  <a:lumMod val="75000"/>
                </a:schemeClr>
              </a:solidFill>
            </a:endParaRPr>
          </a:p>
        </p:txBody>
      </p:sp>
      <p:sp>
        <p:nvSpPr>
          <p:cNvPr id="10" name="Espace réservé du texte 11">
            <a:extLst>
              <a:ext uri="{FF2B5EF4-FFF2-40B4-BE49-F238E27FC236}">
                <a16:creationId xmlns:a16="http://schemas.microsoft.com/office/drawing/2014/main" id="{90AD321E-3093-4B7C-9E18-F7E3035D3453}"/>
              </a:ext>
            </a:extLst>
          </p:cNvPr>
          <p:cNvSpPr txBox="1">
            <a:spLocks/>
          </p:cNvSpPr>
          <p:nvPr/>
        </p:nvSpPr>
        <p:spPr>
          <a:xfrm>
            <a:off x="579045" y="1944219"/>
            <a:ext cx="8450015" cy="647198"/>
          </a:xfrm>
          <a:prstGeom prst="rect">
            <a:avLst/>
          </a:prstGeom>
        </p:spPr>
        <p:txBody>
          <a:bodyPr vert="horz" lIns="91440" tIns="45720" rIns="91440" bIns="45720" rtlCol="0">
            <a:normAutofit/>
          </a:bodyPr>
          <a:lstStyle>
            <a:lvl1pPr marL="0" indent="0" algn="l"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000" kern="1200">
                <a:solidFill>
                  <a:schemeClr val="tx1">
                    <a:tint val="75000"/>
                  </a:schemeClr>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800" kern="1200">
                <a:solidFill>
                  <a:schemeClr val="tx1">
                    <a:tint val="75000"/>
                  </a:schemeClr>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9pPr>
          </a:lstStyle>
          <a:p>
            <a:r>
              <a:rPr lang="fr-FR" b="1" dirty="0">
                <a:solidFill>
                  <a:srgbClr val="009999"/>
                </a:solidFill>
              </a:rPr>
              <a:t>Une résidentialisation porte sur :</a:t>
            </a:r>
          </a:p>
        </p:txBody>
      </p:sp>
      <p:pic>
        <p:nvPicPr>
          <p:cNvPr id="9" name="Image 8">
            <a:extLst>
              <a:ext uri="{FF2B5EF4-FFF2-40B4-BE49-F238E27FC236}">
                <a16:creationId xmlns:a16="http://schemas.microsoft.com/office/drawing/2014/main" id="{83DD846C-0287-44F7-B75D-DA3C2F358A2E}"/>
              </a:ext>
            </a:extLst>
          </p:cNvPr>
          <p:cNvPicPr>
            <a:picLocks noChangeAspect="1"/>
          </p:cNvPicPr>
          <p:nvPr/>
        </p:nvPicPr>
        <p:blipFill>
          <a:blip r:embed="rId3"/>
          <a:stretch>
            <a:fillRect/>
          </a:stretch>
        </p:blipFill>
        <p:spPr>
          <a:xfrm>
            <a:off x="6798294" y="6178621"/>
            <a:ext cx="830263" cy="552502"/>
          </a:xfrm>
          <a:prstGeom prst="rect">
            <a:avLst/>
          </a:prstGeom>
        </p:spPr>
      </p:pic>
    </p:spTree>
    <p:extLst>
      <p:ext uri="{BB962C8B-B14F-4D97-AF65-F5344CB8AC3E}">
        <p14:creationId xmlns:p14="http://schemas.microsoft.com/office/powerpoint/2010/main" val="392564952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Titre 1">
            <a:extLst>
              <a:ext uri="{FF2B5EF4-FFF2-40B4-BE49-F238E27FC236}">
                <a16:creationId xmlns:a16="http://schemas.microsoft.com/office/drawing/2014/main" id="{4E6F94CE-C3B3-4154-8438-6F5261E7D0AE}"/>
              </a:ext>
            </a:extLst>
          </p:cNvPr>
          <p:cNvSpPr txBox="1">
            <a:spLocks/>
          </p:cNvSpPr>
          <p:nvPr/>
        </p:nvSpPr>
        <p:spPr>
          <a:xfrm>
            <a:off x="5122986" y="273907"/>
            <a:ext cx="3661222" cy="710226"/>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fr-FR" sz="4000" dirty="0">
                <a:solidFill>
                  <a:srgbClr val="E74B37"/>
                </a:solidFill>
              </a:rPr>
              <a:t>LES TRAVAUX</a:t>
            </a:r>
          </a:p>
        </p:txBody>
      </p:sp>
      <p:sp>
        <p:nvSpPr>
          <p:cNvPr id="22" name="ZoneTexte 21">
            <a:extLst>
              <a:ext uri="{FF2B5EF4-FFF2-40B4-BE49-F238E27FC236}">
                <a16:creationId xmlns:a16="http://schemas.microsoft.com/office/drawing/2014/main" id="{FB819429-735C-4EF8-B0F3-FDDB18248040}"/>
              </a:ext>
            </a:extLst>
          </p:cNvPr>
          <p:cNvSpPr txBox="1"/>
          <p:nvPr/>
        </p:nvSpPr>
        <p:spPr>
          <a:xfrm>
            <a:off x="598490" y="1557318"/>
            <a:ext cx="7967994" cy="3908762"/>
          </a:xfrm>
          <a:prstGeom prst="rect">
            <a:avLst/>
          </a:prstGeom>
          <a:noFill/>
        </p:spPr>
        <p:txBody>
          <a:bodyPr wrap="square" rtlCol="0">
            <a:spAutoFit/>
          </a:bodyPr>
          <a:lstStyle/>
          <a:p>
            <a:r>
              <a:rPr lang="fr-FR" sz="3600" b="1" baseline="30000" dirty="0">
                <a:solidFill>
                  <a:srgbClr val="E74B37"/>
                </a:solidFill>
              </a:rPr>
              <a:t>Un programme travaux à définir </a:t>
            </a:r>
          </a:p>
          <a:p>
            <a:pPr marL="285750" indent="-285750">
              <a:buClr>
                <a:srgbClr val="FBBD0B"/>
              </a:buClr>
              <a:buFont typeface="Wingdings" panose="05000000000000000000" pitchFamily="2" charset="2"/>
              <a:buChar char="§"/>
            </a:pPr>
            <a:r>
              <a:rPr lang="fr-FR" sz="1600" dirty="0">
                <a:solidFill>
                  <a:srgbClr val="003F7A"/>
                </a:solidFill>
              </a:rPr>
              <a:t>Selon l’état technique du bâtiment et des équipements,</a:t>
            </a:r>
          </a:p>
          <a:p>
            <a:pPr marL="285750" indent="-285750">
              <a:buClr>
                <a:srgbClr val="FBBD0B"/>
              </a:buClr>
              <a:buFont typeface="Wingdings" panose="05000000000000000000" pitchFamily="2" charset="2"/>
              <a:buChar char="§"/>
            </a:pPr>
            <a:r>
              <a:rPr lang="fr-FR" sz="1600" dirty="0">
                <a:solidFill>
                  <a:srgbClr val="003F7A"/>
                </a:solidFill>
              </a:rPr>
              <a:t>Grâce aux études à mener par une équipe de maitrise d’œuvre (architecte),</a:t>
            </a:r>
          </a:p>
          <a:p>
            <a:pPr marL="285750" indent="-285750">
              <a:buClr>
                <a:srgbClr val="FBBD0B"/>
              </a:buClr>
              <a:buFont typeface="Wingdings" panose="05000000000000000000" pitchFamily="2" charset="2"/>
              <a:buChar char="§"/>
            </a:pPr>
            <a:r>
              <a:rPr lang="fr-FR" sz="1600" dirty="0">
                <a:solidFill>
                  <a:srgbClr val="003F7A"/>
                </a:solidFill>
              </a:rPr>
              <a:t>A partir des résultats des enquêtes réalisées entre juillet et novembre 2020</a:t>
            </a:r>
          </a:p>
          <a:p>
            <a:pPr marL="285750" indent="-285750">
              <a:buClr>
                <a:srgbClr val="FBBD0B"/>
              </a:buClr>
              <a:buFont typeface="Wingdings" panose="05000000000000000000" pitchFamily="2" charset="2"/>
              <a:buChar char="§"/>
            </a:pPr>
            <a:r>
              <a:rPr lang="fr-FR" sz="1600" dirty="0">
                <a:solidFill>
                  <a:srgbClr val="003F7A"/>
                </a:solidFill>
              </a:rPr>
              <a:t>En concertation avec vous sur des thèmes particuliers (halls, locaux RDC, OM et tri...). </a:t>
            </a:r>
          </a:p>
          <a:p>
            <a:pPr marL="285750" indent="-285750">
              <a:buClr>
                <a:srgbClr val="FBBD0B"/>
              </a:buClr>
              <a:buFont typeface="Wingdings" panose="05000000000000000000" pitchFamily="2" charset="2"/>
              <a:buChar char="§"/>
            </a:pPr>
            <a:endParaRPr lang="fr-FR" sz="1600" dirty="0">
              <a:solidFill>
                <a:srgbClr val="003F7A"/>
              </a:solidFill>
            </a:endParaRPr>
          </a:p>
          <a:p>
            <a:pPr marL="285750" indent="-285750">
              <a:buClr>
                <a:srgbClr val="FBBD0B"/>
              </a:buClr>
              <a:buFont typeface="Wingdings" panose="05000000000000000000" pitchFamily="2" charset="2"/>
              <a:buChar char="Ø"/>
            </a:pPr>
            <a:r>
              <a:rPr lang="fr-FR" sz="1600" dirty="0">
                <a:solidFill>
                  <a:srgbClr val="003F7A"/>
                </a:solidFill>
              </a:rPr>
              <a:t>une méthode de concertation à définir en fonction du contexte sanitaire,</a:t>
            </a:r>
          </a:p>
          <a:p>
            <a:pPr marL="285750" indent="-285750">
              <a:buClr>
                <a:srgbClr val="FBBD0B"/>
              </a:buClr>
              <a:buFont typeface="Wingdings" panose="05000000000000000000" pitchFamily="2" charset="2"/>
              <a:buChar char="Ø"/>
            </a:pPr>
            <a:r>
              <a:rPr lang="fr-FR" sz="1600" dirty="0">
                <a:solidFill>
                  <a:srgbClr val="003F7A"/>
                </a:solidFill>
              </a:rPr>
              <a:t>un outil de communication nouveau pour vous tenir informés : </a:t>
            </a:r>
            <a:r>
              <a:rPr lang="fr-FR" sz="1600" b="1" dirty="0">
                <a:solidFill>
                  <a:srgbClr val="003F7A"/>
                </a:solidFill>
              </a:rPr>
              <a:t>l’application NEYB’S</a:t>
            </a:r>
          </a:p>
          <a:p>
            <a:endParaRPr lang="fr-FR" sz="1600" dirty="0">
              <a:solidFill>
                <a:srgbClr val="003F7A"/>
              </a:solidFill>
            </a:endParaRPr>
          </a:p>
          <a:p>
            <a:r>
              <a:rPr lang="fr-FR" sz="1600" b="1" dirty="0">
                <a:solidFill>
                  <a:srgbClr val="003F7A"/>
                </a:solidFill>
              </a:rPr>
              <a:t>Planning prévisionnel </a:t>
            </a:r>
          </a:p>
          <a:p>
            <a:pPr marL="285750" indent="-285750">
              <a:buClr>
                <a:srgbClr val="FBBD0B"/>
              </a:buClr>
              <a:buFont typeface="Wingdings" panose="05000000000000000000" pitchFamily="2" charset="2"/>
              <a:buChar char="Ø"/>
            </a:pPr>
            <a:r>
              <a:rPr lang="fr-FR" sz="1600" dirty="0">
                <a:solidFill>
                  <a:srgbClr val="003F7A"/>
                </a:solidFill>
              </a:rPr>
              <a:t>consultation pour choisir un maitre d’œuvre lancée,</a:t>
            </a:r>
          </a:p>
          <a:p>
            <a:pPr marL="285750" indent="-285750">
              <a:buClr>
                <a:srgbClr val="FBBD0B"/>
              </a:buClr>
              <a:buFont typeface="Wingdings" panose="05000000000000000000" pitchFamily="2" charset="2"/>
              <a:buChar char="Ø"/>
            </a:pPr>
            <a:r>
              <a:rPr lang="fr-FR" sz="1600" dirty="0">
                <a:solidFill>
                  <a:srgbClr val="003F7A"/>
                </a:solidFill>
              </a:rPr>
              <a:t>des études de maitrise d’œuvre prévues de mi 2021 à fin 2022,</a:t>
            </a:r>
          </a:p>
          <a:p>
            <a:pPr marL="285750" indent="-285750">
              <a:buClr>
                <a:srgbClr val="FBBD0B"/>
              </a:buClr>
              <a:buFont typeface="Wingdings" panose="05000000000000000000" pitchFamily="2" charset="2"/>
              <a:buChar char="Ø"/>
            </a:pPr>
            <a:r>
              <a:rPr lang="fr-FR" sz="1600" b="1" dirty="0">
                <a:solidFill>
                  <a:srgbClr val="003F7A"/>
                </a:solidFill>
              </a:rPr>
              <a:t>des travaux de réhabilitation lancés fin 2022 pour 3 ans</a:t>
            </a:r>
          </a:p>
          <a:p>
            <a:pPr marL="285750" indent="-285750">
              <a:buClr>
                <a:srgbClr val="FBBD0B"/>
              </a:buClr>
              <a:buFont typeface="Wingdings" panose="05000000000000000000" pitchFamily="2" charset="2"/>
              <a:buChar char="Ø"/>
            </a:pPr>
            <a:r>
              <a:rPr lang="fr-FR" sz="1600" b="1" dirty="0">
                <a:solidFill>
                  <a:srgbClr val="003F7A"/>
                </a:solidFill>
              </a:rPr>
              <a:t>des travaux de résidentialisation lancés en 2024 pour 2 ans</a:t>
            </a:r>
          </a:p>
          <a:p>
            <a:endParaRPr lang="fr-FR" sz="1600" dirty="0">
              <a:solidFill>
                <a:schemeClr val="accent1">
                  <a:lumMod val="75000"/>
                </a:schemeClr>
              </a:solidFill>
            </a:endParaRPr>
          </a:p>
        </p:txBody>
      </p:sp>
      <p:pic>
        <p:nvPicPr>
          <p:cNvPr id="23" name="Image 22">
            <a:extLst>
              <a:ext uri="{FF2B5EF4-FFF2-40B4-BE49-F238E27FC236}">
                <a16:creationId xmlns:a16="http://schemas.microsoft.com/office/drawing/2014/main" id="{A41DB1D1-367C-407B-AB6C-95E2CDF6F2FC}"/>
              </a:ext>
            </a:extLst>
          </p:cNvPr>
          <p:cNvPicPr>
            <a:picLocks noChangeAspect="1"/>
          </p:cNvPicPr>
          <p:nvPr/>
        </p:nvPicPr>
        <p:blipFill>
          <a:blip cstate="print">
            <a:extLst>
              <a:ext uri="{28A0092B-C50C-407E-A947-70E740481C1C}">
                <a14:useLocalDpi xmlns:a14="http://schemas.microsoft.com/office/drawing/2010/main" val="0"/>
              </a:ext>
            </a:extLst>
          </a:blip>
          <a:stretch>
            <a:fillRect/>
          </a:stretch>
        </p:blipFill>
        <p:spPr>
          <a:xfrm>
            <a:off x="244485" y="1344914"/>
            <a:ext cx="354006" cy="424807"/>
          </a:xfrm>
          <a:prstGeom prst="rect">
            <a:avLst/>
          </a:prstGeom>
        </p:spPr>
      </p:pic>
      <p:pic>
        <p:nvPicPr>
          <p:cNvPr id="3" name="Image 2" descr="Une image contenant LEGO, jouet, jaune&#10;&#10;Description générée automatiquement">
            <a:extLst>
              <a:ext uri="{FF2B5EF4-FFF2-40B4-BE49-F238E27FC236}">
                <a16:creationId xmlns:a16="http://schemas.microsoft.com/office/drawing/2014/main" id="{5B6B0E4D-A2D9-4F96-8E69-A5C4914AB86F}"/>
              </a:ext>
            </a:extLst>
          </p:cNvPr>
          <p:cNvPicPr>
            <a:picLocks noChangeAspect="1"/>
          </p:cNvPicPr>
          <p:nvPr/>
        </p:nvPicPr>
        <p:blipFill rotWithShape="1">
          <a:blip r:embed="rId2">
            <a:extLst>
              <a:ext uri="{28A0092B-C50C-407E-A947-70E740481C1C}">
                <a14:useLocalDpi xmlns:a14="http://schemas.microsoft.com/office/drawing/2010/main" val="0"/>
              </a:ext>
            </a:extLst>
          </a:blip>
          <a:srcRect l="25958"/>
          <a:stretch/>
        </p:blipFill>
        <p:spPr>
          <a:xfrm>
            <a:off x="6315781" y="4240789"/>
            <a:ext cx="2667798" cy="1798476"/>
          </a:xfrm>
          <a:prstGeom prst="rect">
            <a:avLst/>
          </a:prstGeom>
        </p:spPr>
      </p:pic>
      <p:pic>
        <p:nvPicPr>
          <p:cNvPr id="10" name="Image 9">
            <a:extLst>
              <a:ext uri="{FF2B5EF4-FFF2-40B4-BE49-F238E27FC236}">
                <a16:creationId xmlns:a16="http://schemas.microsoft.com/office/drawing/2014/main" id="{FFE09D65-EB06-4851-8DB3-92CDBFD02090}"/>
              </a:ext>
            </a:extLst>
          </p:cNvPr>
          <p:cNvPicPr>
            <a:picLocks noChangeAspect="1"/>
          </p:cNvPicPr>
          <p:nvPr/>
        </p:nvPicPr>
        <p:blipFill>
          <a:blip r:embed="rId3"/>
          <a:stretch>
            <a:fillRect/>
          </a:stretch>
        </p:blipFill>
        <p:spPr>
          <a:xfrm>
            <a:off x="6798294" y="6178621"/>
            <a:ext cx="830263" cy="552502"/>
          </a:xfrm>
          <a:prstGeom prst="rect">
            <a:avLst/>
          </a:prstGeom>
        </p:spPr>
      </p:pic>
    </p:spTree>
    <p:extLst>
      <p:ext uri="{BB962C8B-B14F-4D97-AF65-F5344CB8AC3E}">
        <p14:creationId xmlns:p14="http://schemas.microsoft.com/office/powerpoint/2010/main" val="260542647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B1C2210C-7150-4310-8FBC-023B0889AB1A}"/>
              </a:ext>
            </a:extLst>
          </p:cNvPr>
          <p:cNvSpPr/>
          <p:nvPr/>
        </p:nvSpPr>
        <p:spPr>
          <a:xfrm>
            <a:off x="0" y="5691116"/>
            <a:ext cx="9144000" cy="1166884"/>
          </a:xfrm>
          <a:prstGeom prst="rect">
            <a:avLst/>
          </a:prstGeom>
          <a:solidFill>
            <a:srgbClr val="0099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4" name="Image 3">
            <a:extLst>
              <a:ext uri="{FF2B5EF4-FFF2-40B4-BE49-F238E27FC236}">
                <a16:creationId xmlns:a16="http://schemas.microsoft.com/office/drawing/2014/main" id="{74993F99-1E1F-4FE0-8B42-F1459E7B0DA6}"/>
              </a:ext>
            </a:extLst>
          </p:cNvPr>
          <p:cNvPicPr>
            <a:picLocks noChangeAspect="1"/>
          </p:cNvPicPr>
          <p:nvPr/>
        </p:nvPicPr>
        <p:blipFill>
          <a:blip r:embed="rId2"/>
          <a:stretch>
            <a:fillRect/>
          </a:stretch>
        </p:blipFill>
        <p:spPr>
          <a:xfrm>
            <a:off x="0" y="157336"/>
            <a:ext cx="1145082" cy="762000"/>
          </a:xfrm>
          <a:prstGeom prst="rect">
            <a:avLst/>
          </a:prstGeom>
        </p:spPr>
      </p:pic>
      <p:pic>
        <p:nvPicPr>
          <p:cNvPr id="6" name="Image 5" descr="Une image contenant texte, clipart&#10;&#10;Description générée automatiquement">
            <a:extLst>
              <a:ext uri="{FF2B5EF4-FFF2-40B4-BE49-F238E27FC236}">
                <a16:creationId xmlns:a16="http://schemas.microsoft.com/office/drawing/2014/main" id="{C2A0582C-8A26-41AC-B8B9-B714249CA0B3}"/>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540619" y="157336"/>
            <a:ext cx="1404420" cy="604664"/>
          </a:xfrm>
          <a:prstGeom prst="rect">
            <a:avLst/>
          </a:prstGeom>
        </p:spPr>
      </p:pic>
      <p:sp>
        <p:nvSpPr>
          <p:cNvPr id="7" name="Titre 4">
            <a:extLst>
              <a:ext uri="{FF2B5EF4-FFF2-40B4-BE49-F238E27FC236}">
                <a16:creationId xmlns:a16="http://schemas.microsoft.com/office/drawing/2014/main" id="{88D26934-4C7D-4E09-9089-7C20623BA370}"/>
              </a:ext>
            </a:extLst>
          </p:cNvPr>
          <p:cNvSpPr txBox="1">
            <a:spLocks/>
          </p:cNvSpPr>
          <p:nvPr/>
        </p:nvSpPr>
        <p:spPr>
          <a:xfrm>
            <a:off x="3824157" y="2769358"/>
            <a:ext cx="4919794" cy="914400"/>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ts val="3200"/>
              </a:lnSpc>
            </a:pPr>
            <a:r>
              <a:rPr lang="fr-FR" sz="3200" dirty="0">
                <a:solidFill>
                  <a:srgbClr val="E74B37"/>
                </a:solidFill>
              </a:rPr>
              <a:t>5. L’ASSOCIATION DES HABITANTS AU PROJET</a:t>
            </a:r>
          </a:p>
        </p:txBody>
      </p:sp>
      <p:pic>
        <p:nvPicPr>
          <p:cNvPr id="9" name="Image 8" descr="Une image contenant texte&#10;&#10;Description générée automatiquement">
            <a:extLst>
              <a:ext uri="{FF2B5EF4-FFF2-40B4-BE49-F238E27FC236}">
                <a16:creationId xmlns:a16="http://schemas.microsoft.com/office/drawing/2014/main" id="{6AA5B7FF-40D4-48EB-BA20-2E3B2FE4F36B}"/>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flipH="1">
            <a:off x="-1" y="1700111"/>
            <a:ext cx="4219426" cy="4219426"/>
          </a:xfrm>
          <a:prstGeom prst="rect">
            <a:avLst/>
          </a:prstGeom>
        </p:spPr>
      </p:pic>
    </p:spTree>
    <p:extLst>
      <p:ext uri="{BB962C8B-B14F-4D97-AF65-F5344CB8AC3E}">
        <p14:creationId xmlns:p14="http://schemas.microsoft.com/office/powerpoint/2010/main" val="95376505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1">
            <a:extLst>
              <a:ext uri="{FF2B5EF4-FFF2-40B4-BE49-F238E27FC236}">
                <a16:creationId xmlns:a16="http://schemas.microsoft.com/office/drawing/2014/main" id="{C5149727-9C38-49F5-A4FD-69743A0432C7}"/>
              </a:ext>
            </a:extLst>
          </p:cNvPr>
          <p:cNvSpPr txBox="1">
            <a:spLocks/>
          </p:cNvSpPr>
          <p:nvPr/>
        </p:nvSpPr>
        <p:spPr>
          <a:xfrm>
            <a:off x="2030136" y="234859"/>
            <a:ext cx="6576649" cy="710226"/>
          </a:xfrm>
          <a:prstGeom prst="rect">
            <a:avLst/>
          </a:prstGeom>
        </p:spPr>
        <p:txBody>
          <a:bodyPr vert="horz" lIns="91440" tIns="45720" rIns="91440" bIns="45720" rtlCol="0" anchor="b">
            <a:normAutofit fontScale="70000" lnSpcReduction="2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fr-FR" sz="4000" dirty="0">
                <a:solidFill>
                  <a:srgbClr val="E74B37"/>
                </a:solidFill>
              </a:rPr>
              <a:t>L’ASSOCIATION DES HABITANTS AU PROJET</a:t>
            </a:r>
          </a:p>
        </p:txBody>
      </p:sp>
      <p:pic>
        <p:nvPicPr>
          <p:cNvPr id="18" name="Image 17">
            <a:extLst>
              <a:ext uri="{FF2B5EF4-FFF2-40B4-BE49-F238E27FC236}">
                <a16:creationId xmlns:a16="http://schemas.microsoft.com/office/drawing/2014/main" id="{4CC31EA9-07E8-4B30-86A7-6EE54E8F0C00}"/>
              </a:ext>
            </a:extLst>
          </p:cNvPr>
          <p:cNvPicPr>
            <a:picLocks noChangeAspect="1"/>
          </p:cNvPicPr>
          <p:nvPr/>
        </p:nvPicPr>
        <p:blipFill>
          <a:blip r:embed="rId2"/>
          <a:stretch>
            <a:fillRect/>
          </a:stretch>
        </p:blipFill>
        <p:spPr>
          <a:xfrm>
            <a:off x="6798294" y="6178621"/>
            <a:ext cx="830263" cy="552502"/>
          </a:xfrm>
          <a:prstGeom prst="rect">
            <a:avLst/>
          </a:prstGeom>
        </p:spPr>
      </p:pic>
      <p:sp>
        <p:nvSpPr>
          <p:cNvPr id="34" name="Espace réservé du texte 11">
            <a:extLst>
              <a:ext uri="{FF2B5EF4-FFF2-40B4-BE49-F238E27FC236}">
                <a16:creationId xmlns:a16="http://schemas.microsoft.com/office/drawing/2014/main" id="{0464960F-710E-40B2-9FA4-8914AFC71F13}"/>
              </a:ext>
            </a:extLst>
          </p:cNvPr>
          <p:cNvSpPr txBox="1">
            <a:spLocks/>
          </p:cNvSpPr>
          <p:nvPr/>
        </p:nvSpPr>
        <p:spPr>
          <a:xfrm>
            <a:off x="398710" y="1275603"/>
            <a:ext cx="8450014" cy="554037"/>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rgbClr val="E50B4C"/>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rgbClr val="003F7A"/>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rgbClr val="003F7A"/>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003F7A"/>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003F7A"/>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fr-FR" sz="2400" dirty="0">
                <a:solidFill>
                  <a:srgbClr val="009999"/>
                </a:solidFill>
              </a:rPr>
              <a:t>Le processus de concertation </a:t>
            </a:r>
          </a:p>
        </p:txBody>
      </p:sp>
      <p:sp>
        <p:nvSpPr>
          <p:cNvPr id="35" name="Rectangle 34">
            <a:extLst>
              <a:ext uri="{FF2B5EF4-FFF2-40B4-BE49-F238E27FC236}">
                <a16:creationId xmlns:a16="http://schemas.microsoft.com/office/drawing/2014/main" id="{8F76CB35-AD42-4D54-BB24-67203BACD9B9}"/>
              </a:ext>
            </a:extLst>
          </p:cNvPr>
          <p:cNvSpPr/>
          <p:nvPr/>
        </p:nvSpPr>
        <p:spPr>
          <a:xfrm>
            <a:off x="729222" y="2187780"/>
            <a:ext cx="7788989" cy="3323987"/>
          </a:xfrm>
          <a:prstGeom prst="rect">
            <a:avLst/>
          </a:prstGeom>
        </p:spPr>
        <p:txBody>
          <a:bodyPr wrap="square">
            <a:spAutoFit/>
          </a:bodyPr>
          <a:lstStyle/>
          <a:p>
            <a:pPr marL="285750" lvl="3" indent="-285750">
              <a:spcAft>
                <a:spcPts val="600"/>
              </a:spcAft>
              <a:buClr>
                <a:srgbClr val="FBBD0B"/>
              </a:buClr>
              <a:buSzPct val="110000"/>
              <a:buFont typeface="Wingdings" panose="05000000000000000000" pitchFamily="2" charset="2"/>
              <a:buChar char="§"/>
              <a:tabLst>
                <a:tab pos="912813" algn="l"/>
                <a:tab pos="1827213" algn="l"/>
                <a:tab pos="2741613" algn="l"/>
                <a:tab pos="3656013" algn="l"/>
                <a:tab pos="4570413" algn="l"/>
                <a:tab pos="5484813" algn="l"/>
                <a:tab pos="6399213" algn="l"/>
                <a:tab pos="7313613" algn="l"/>
                <a:tab pos="8228013" algn="l"/>
                <a:tab pos="9142413" algn="l"/>
                <a:tab pos="10056813" algn="l"/>
              </a:tabLst>
            </a:pPr>
            <a:r>
              <a:rPr lang="en-US" altLang="fr-FR" dirty="0">
                <a:solidFill>
                  <a:srgbClr val="003F7A"/>
                </a:solidFill>
                <a:latin typeface="Calibri"/>
                <a:cs typeface="Calibri"/>
              </a:rPr>
              <a:t>Des rencontres avec les habitants, en petits groupes, pour recueillir les avis sur le projet</a:t>
            </a:r>
          </a:p>
          <a:p>
            <a:pPr marL="285750" lvl="3" indent="-285750">
              <a:spcAft>
                <a:spcPts val="600"/>
              </a:spcAft>
              <a:buClr>
                <a:srgbClr val="FBBD0B"/>
              </a:buClr>
              <a:buSzPct val="110000"/>
              <a:buFont typeface="Wingdings" panose="05000000000000000000" pitchFamily="2" charset="2"/>
              <a:buChar char="§"/>
              <a:tabLst>
                <a:tab pos="912813" algn="l"/>
                <a:tab pos="1827213" algn="l"/>
                <a:tab pos="2741613" algn="l"/>
                <a:tab pos="3656013" algn="l"/>
                <a:tab pos="4570413" algn="l"/>
                <a:tab pos="5484813" algn="l"/>
                <a:tab pos="6399213" algn="l"/>
                <a:tab pos="7313613" algn="l"/>
                <a:tab pos="8228013" algn="l"/>
                <a:tab pos="9142413" algn="l"/>
                <a:tab pos="10056813" algn="l"/>
              </a:tabLst>
            </a:pPr>
            <a:r>
              <a:rPr lang="en-US" altLang="fr-FR" dirty="0">
                <a:solidFill>
                  <a:srgbClr val="003F7A"/>
                </a:solidFill>
                <a:latin typeface="Calibri"/>
                <a:cs typeface="Calibri"/>
              </a:rPr>
              <a:t>Du porte à porte par les élus pour être au plus proches des habitants</a:t>
            </a:r>
          </a:p>
          <a:p>
            <a:pPr marL="285750" lvl="3" indent="-285750">
              <a:spcAft>
                <a:spcPts val="600"/>
              </a:spcAft>
              <a:buClr>
                <a:srgbClr val="FBBD0B"/>
              </a:buClr>
              <a:buSzPct val="110000"/>
              <a:buFont typeface="Wingdings" panose="05000000000000000000" pitchFamily="2" charset="2"/>
              <a:buChar char="§"/>
              <a:tabLst>
                <a:tab pos="912813" algn="l"/>
                <a:tab pos="1827213" algn="l"/>
                <a:tab pos="2741613" algn="l"/>
                <a:tab pos="3656013" algn="l"/>
                <a:tab pos="4570413" algn="l"/>
                <a:tab pos="5484813" algn="l"/>
                <a:tab pos="6399213" algn="l"/>
                <a:tab pos="7313613" algn="l"/>
                <a:tab pos="8228013" algn="l"/>
                <a:tab pos="9142413" algn="l"/>
                <a:tab pos="10056813" algn="l"/>
              </a:tabLst>
            </a:pPr>
            <a:r>
              <a:rPr lang="en-US" altLang="fr-FR" dirty="0">
                <a:solidFill>
                  <a:srgbClr val="003F7A"/>
                </a:solidFill>
                <a:latin typeface="Calibri"/>
                <a:cs typeface="Calibri"/>
              </a:rPr>
              <a:t>Une Maison du projet qui sera installée dans la Maison de quartier du Bois de l’Etang</a:t>
            </a:r>
          </a:p>
          <a:p>
            <a:pPr marL="285750" lvl="3" indent="-285750">
              <a:spcAft>
                <a:spcPts val="600"/>
              </a:spcAft>
              <a:buClr>
                <a:srgbClr val="FBBD0B"/>
              </a:buClr>
              <a:buSzPct val="110000"/>
              <a:buFont typeface="Wingdings" panose="05000000000000000000" pitchFamily="2" charset="2"/>
              <a:buChar char="§"/>
              <a:tabLst>
                <a:tab pos="912813" algn="l"/>
                <a:tab pos="1827213" algn="l"/>
                <a:tab pos="2741613" algn="l"/>
                <a:tab pos="3656013" algn="l"/>
                <a:tab pos="4570413" algn="l"/>
                <a:tab pos="5484813" algn="l"/>
                <a:tab pos="6399213" algn="l"/>
                <a:tab pos="7313613" algn="l"/>
                <a:tab pos="8228013" algn="l"/>
                <a:tab pos="9142413" algn="l"/>
                <a:tab pos="10056813" algn="l"/>
              </a:tabLst>
            </a:pPr>
            <a:r>
              <a:rPr lang="en-US" altLang="fr-FR" dirty="0">
                <a:solidFill>
                  <a:srgbClr val="003F7A"/>
                </a:solidFill>
                <a:latin typeface="Calibri"/>
                <a:cs typeface="Calibri"/>
              </a:rPr>
              <a:t>Un Conseil citoyen qui sera mis en place dans le courant du mois de septembre</a:t>
            </a:r>
          </a:p>
          <a:p>
            <a:pPr marL="285750" lvl="3" indent="-285750">
              <a:spcAft>
                <a:spcPts val="600"/>
              </a:spcAft>
              <a:buClr>
                <a:srgbClr val="FBBD0B"/>
              </a:buClr>
              <a:buSzPct val="110000"/>
              <a:buFont typeface="Wingdings" panose="05000000000000000000" pitchFamily="2" charset="2"/>
              <a:buChar char="§"/>
              <a:tabLst>
                <a:tab pos="912813" algn="l"/>
                <a:tab pos="1827213" algn="l"/>
                <a:tab pos="2741613" algn="l"/>
                <a:tab pos="3656013" algn="l"/>
                <a:tab pos="4570413" algn="l"/>
                <a:tab pos="5484813" algn="l"/>
                <a:tab pos="6399213" algn="l"/>
                <a:tab pos="7313613" algn="l"/>
                <a:tab pos="8228013" algn="l"/>
                <a:tab pos="9142413" algn="l"/>
                <a:tab pos="10056813" algn="l"/>
              </a:tabLst>
            </a:pPr>
            <a:r>
              <a:rPr lang="en-US" altLang="fr-FR" dirty="0">
                <a:solidFill>
                  <a:srgbClr val="003F7A"/>
                </a:solidFill>
                <a:latin typeface="Calibri"/>
                <a:cs typeface="Calibri"/>
              </a:rPr>
              <a:t>Une adresse mail dédiée aux questions concernant le projet</a:t>
            </a:r>
          </a:p>
          <a:p>
            <a:pPr marL="0" lvl="3">
              <a:spcAft>
                <a:spcPts val="600"/>
              </a:spcAft>
              <a:buClr>
                <a:srgbClr val="FBBD0B"/>
              </a:buClr>
              <a:buSzPct val="110000"/>
              <a:tabLst>
                <a:tab pos="912813" algn="l"/>
                <a:tab pos="1827213" algn="l"/>
                <a:tab pos="2741613" algn="l"/>
                <a:tab pos="3656013" algn="l"/>
                <a:tab pos="4570413" algn="l"/>
                <a:tab pos="5484813" algn="l"/>
                <a:tab pos="6399213" algn="l"/>
                <a:tab pos="7313613" algn="l"/>
                <a:tab pos="8228013" algn="l"/>
                <a:tab pos="9142413" algn="l"/>
                <a:tab pos="10056813" algn="l"/>
              </a:tabLst>
            </a:pPr>
            <a:endParaRPr lang="en-US" altLang="fr-FR" dirty="0">
              <a:solidFill>
                <a:srgbClr val="003F7A"/>
              </a:solidFill>
              <a:latin typeface="Calibri"/>
              <a:cs typeface="Calibri"/>
            </a:endParaRPr>
          </a:p>
          <a:p>
            <a:pPr marL="285750" lvl="3" indent="-285750">
              <a:spcAft>
                <a:spcPts val="600"/>
              </a:spcAft>
              <a:buClr>
                <a:srgbClr val="FBBD0B"/>
              </a:buClr>
              <a:buSzPct val="110000"/>
              <a:buFont typeface="Wingdings" panose="05000000000000000000" pitchFamily="2" charset="2"/>
              <a:buChar char="§"/>
              <a:tabLst>
                <a:tab pos="912813" algn="l"/>
                <a:tab pos="1827213" algn="l"/>
                <a:tab pos="2741613" algn="l"/>
                <a:tab pos="3656013" algn="l"/>
                <a:tab pos="4570413" algn="l"/>
                <a:tab pos="5484813" algn="l"/>
                <a:tab pos="6399213" algn="l"/>
                <a:tab pos="7313613" algn="l"/>
                <a:tab pos="8228013" algn="l"/>
                <a:tab pos="9142413" algn="l"/>
                <a:tab pos="10056813" algn="l"/>
              </a:tabLst>
            </a:pPr>
            <a:endParaRPr lang="en-US" altLang="fr-FR" dirty="0">
              <a:solidFill>
                <a:srgbClr val="003F7A"/>
              </a:solidFill>
              <a:latin typeface="Calibri"/>
              <a:cs typeface="Calibri"/>
            </a:endParaRPr>
          </a:p>
        </p:txBody>
      </p:sp>
    </p:spTree>
    <p:extLst>
      <p:ext uri="{BB962C8B-B14F-4D97-AF65-F5344CB8AC3E}">
        <p14:creationId xmlns:p14="http://schemas.microsoft.com/office/powerpoint/2010/main" val="183194627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 2">
            <a:extLst>
              <a:ext uri="{FF2B5EF4-FFF2-40B4-BE49-F238E27FC236}">
                <a16:creationId xmlns:a16="http://schemas.microsoft.com/office/drawing/2014/main" id="{2CF84969-E950-497F-8E25-B0EB3663B01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4551" y="224051"/>
            <a:ext cx="5144952" cy="6858000"/>
          </a:xfrm>
          <a:prstGeom prst="rect">
            <a:avLst/>
          </a:prstGeom>
        </p:spPr>
      </p:pic>
      <p:pic>
        <p:nvPicPr>
          <p:cNvPr id="1026" name="Image 1" descr="cid:image001.png@01D6E5B6.D7692890"/>
          <p:cNvPicPr>
            <a:picLocks noChangeAspect="1" noChangeArrowheads="1"/>
          </p:cNvPicPr>
          <p:nvPr/>
        </p:nvPicPr>
        <p:blipFill>
          <a:blip r:embed="rId3" r:link="rId4">
            <a:extLst>
              <a:ext uri="{28A0092B-C50C-407E-A947-70E740481C1C}">
                <a14:useLocalDpi xmlns:a14="http://schemas.microsoft.com/office/drawing/2010/main" val="0"/>
              </a:ext>
            </a:extLst>
          </a:blip>
          <a:srcRect/>
          <a:stretch>
            <a:fillRect/>
          </a:stretch>
        </p:blipFill>
        <p:spPr bwMode="auto">
          <a:xfrm>
            <a:off x="6286500" y="4865132"/>
            <a:ext cx="1090050" cy="13451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5"/>
          <p:cNvSpPr/>
          <p:nvPr/>
        </p:nvSpPr>
        <p:spPr>
          <a:xfrm>
            <a:off x="5113020" y="1174016"/>
            <a:ext cx="3771900" cy="2308324"/>
          </a:xfrm>
          <a:prstGeom prst="rect">
            <a:avLst/>
          </a:prstGeom>
        </p:spPr>
        <p:txBody>
          <a:bodyPr wrap="square">
            <a:spAutoFit/>
          </a:bodyPr>
          <a:lstStyle/>
          <a:p>
            <a:r>
              <a:rPr lang="fr-FR" dirty="0">
                <a:solidFill>
                  <a:schemeClr val="accent1"/>
                </a:solidFill>
              </a:rPr>
              <a:t>Retrouvez tous les documents et informations sur </a:t>
            </a:r>
          </a:p>
          <a:p>
            <a:endParaRPr lang="fr-FR" dirty="0">
              <a:solidFill>
                <a:schemeClr val="accent1"/>
              </a:solidFill>
            </a:endParaRPr>
          </a:p>
          <a:p>
            <a:pPr algn="ctr"/>
            <a:r>
              <a:rPr lang="fr-FR" b="1" dirty="0">
                <a:solidFill>
                  <a:schemeClr val="accent1"/>
                </a:solidFill>
                <a:hlinkClick r:id="rId5"/>
              </a:rPr>
              <a:t>www.ville-laverriere.fr</a:t>
            </a:r>
            <a:endParaRPr lang="fr-FR" b="1" dirty="0">
              <a:solidFill>
                <a:schemeClr val="accent1"/>
              </a:solidFill>
            </a:endParaRPr>
          </a:p>
          <a:p>
            <a:pPr algn="ctr"/>
            <a:endParaRPr lang="fr-FR" b="1" dirty="0">
              <a:solidFill>
                <a:schemeClr val="accent1"/>
              </a:solidFill>
            </a:endParaRPr>
          </a:p>
          <a:p>
            <a:r>
              <a:rPr lang="fr-FR" dirty="0">
                <a:solidFill>
                  <a:schemeClr val="accent1"/>
                </a:solidFill>
              </a:rPr>
              <a:t>Et posez vos questions sur</a:t>
            </a:r>
          </a:p>
          <a:p>
            <a:endParaRPr lang="fr-FR" dirty="0">
              <a:solidFill>
                <a:schemeClr val="accent1"/>
              </a:solidFill>
            </a:endParaRPr>
          </a:p>
          <a:p>
            <a:pPr algn="ctr"/>
            <a:r>
              <a:rPr lang="fr-FR" b="1" dirty="0">
                <a:solidFill>
                  <a:schemeClr val="accent1"/>
                </a:solidFill>
                <a:hlinkClick r:id="rId6"/>
              </a:rPr>
              <a:t>Concertation.BE@mairie-laverriere.fr</a:t>
            </a:r>
            <a:endParaRPr lang="fr-FR" b="1" dirty="0">
              <a:solidFill>
                <a:schemeClr val="accent1"/>
              </a:solidFill>
            </a:endParaRPr>
          </a:p>
        </p:txBody>
      </p:sp>
    </p:spTree>
    <p:extLst>
      <p:ext uri="{BB962C8B-B14F-4D97-AF65-F5344CB8AC3E}">
        <p14:creationId xmlns:p14="http://schemas.microsoft.com/office/powerpoint/2010/main" val="367104755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1">
            <a:extLst>
              <a:ext uri="{FF2B5EF4-FFF2-40B4-BE49-F238E27FC236}">
                <a16:creationId xmlns:a16="http://schemas.microsoft.com/office/drawing/2014/main" id="{90CBDD35-F827-4F9E-AC63-4475FAAEB38C}"/>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2393977"/>
            <a:ext cx="5566593" cy="2998093"/>
          </a:xfrm>
          <a:prstGeom prst="rect">
            <a:avLst/>
          </a:prstGeom>
        </p:spPr>
      </p:pic>
      <p:sp>
        <p:nvSpPr>
          <p:cNvPr id="3" name="Rectangle 2">
            <a:extLst>
              <a:ext uri="{FF2B5EF4-FFF2-40B4-BE49-F238E27FC236}">
                <a16:creationId xmlns:a16="http://schemas.microsoft.com/office/drawing/2014/main" id="{B1C2210C-7150-4310-8FBC-023B0889AB1A}"/>
              </a:ext>
            </a:extLst>
          </p:cNvPr>
          <p:cNvSpPr/>
          <p:nvPr/>
        </p:nvSpPr>
        <p:spPr>
          <a:xfrm>
            <a:off x="0" y="5691116"/>
            <a:ext cx="9144000" cy="1166884"/>
          </a:xfrm>
          <a:prstGeom prst="rect">
            <a:avLst/>
          </a:prstGeom>
          <a:solidFill>
            <a:srgbClr val="0099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4" name="Image 3">
            <a:extLst>
              <a:ext uri="{FF2B5EF4-FFF2-40B4-BE49-F238E27FC236}">
                <a16:creationId xmlns:a16="http://schemas.microsoft.com/office/drawing/2014/main" id="{74993F99-1E1F-4FE0-8B42-F1459E7B0DA6}"/>
              </a:ext>
            </a:extLst>
          </p:cNvPr>
          <p:cNvPicPr>
            <a:picLocks noChangeAspect="1"/>
          </p:cNvPicPr>
          <p:nvPr/>
        </p:nvPicPr>
        <p:blipFill>
          <a:blip r:embed="rId3"/>
          <a:stretch>
            <a:fillRect/>
          </a:stretch>
        </p:blipFill>
        <p:spPr>
          <a:xfrm>
            <a:off x="0" y="157336"/>
            <a:ext cx="1145082" cy="762000"/>
          </a:xfrm>
          <a:prstGeom prst="rect">
            <a:avLst/>
          </a:prstGeom>
        </p:spPr>
      </p:pic>
      <p:pic>
        <p:nvPicPr>
          <p:cNvPr id="6" name="Image 5" descr="Une image contenant texte, clipart&#10;&#10;Description générée automatiquement">
            <a:extLst>
              <a:ext uri="{FF2B5EF4-FFF2-40B4-BE49-F238E27FC236}">
                <a16:creationId xmlns:a16="http://schemas.microsoft.com/office/drawing/2014/main" id="{C2A0582C-8A26-41AC-B8B9-B714249CA0B3}"/>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540619" y="157336"/>
            <a:ext cx="1404420" cy="604664"/>
          </a:xfrm>
          <a:prstGeom prst="rect">
            <a:avLst/>
          </a:prstGeom>
        </p:spPr>
      </p:pic>
      <p:sp>
        <p:nvSpPr>
          <p:cNvPr id="7" name="Titre 4">
            <a:extLst>
              <a:ext uri="{FF2B5EF4-FFF2-40B4-BE49-F238E27FC236}">
                <a16:creationId xmlns:a16="http://schemas.microsoft.com/office/drawing/2014/main" id="{88D26934-4C7D-4E09-9089-7C20623BA370}"/>
              </a:ext>
            </a:extLst>
          </p:cNvPr>
          <p:cNvSpPr txBox="1">
            <a:spLocks/>
          </p:cNvSpPr>
          <p:nvPr/>
        </p:nvSpPr>
        <p:spPr>
          <a:xfrm>
            <a:off x="5234940" y="2101980"/>
            <a:ext cx="3566160" cy="2202749"/>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ts val="3200"/>
              </a:lnSpc>
            </a:pPr>
            <a:r>
              <a:rPr lang="fr-FR" sz="3200" dirty="0">
                <a:solidFill>
                  <a:srgbClr val="E74B37"/>
                </a:solidFill>
              </a:rPr>
              <a:t>1. UN PROJET </a:t>
            </a:r>
          </a:p>
          <a:p>
            <a:pPr>
              <a:lnSpc>
                <a:spcPts val="3200"/>
              </a:lnSpc>
            </a:pPr>
            <a:r>
              <a:rPr lang="fr-FR" sz="3200" dirty="0">
                <a:solidFill>
                  <a:srgbClr val="E74B37"/>
                </a:solidFill>
              </a:rPr>
              <a:t>POUR LE QUARTIER:</a:t>
            </a:r>
          </a:p>
          <a:p>
            <a:pPr>
              <a:lnSpc>
                <a:spcPts val="3200"/>
              </a:lnSpc>
            </a:pPr>
            <a:r>
              <a:rPr lang="fr-FR" sz="3200" dirty="0">
                <a:solidFill>
                  <a:srgbClr val="E74B37"/>
                </a:solidFill>
              </a:rPr>
              <a:t>Une opportunité historique</a:t>
            </a:r>
          </a:p>
        </p:txBody>
      </p:sp>
    </p:spTree>
    <p:extLst>
      <p:ext uri="{BB962C8B-B14F-4D97-AF65-F5344CB8AC3E}">
        <p14:creationId xmlns:p14="http://schemas.microsoft.com/office/powerpoint/2010/main" val="231788043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1">
            <a:extLst>
              <a:ext uri="{FF2B5EF4-FFF2-40B4-BE49-F238E27FC236}">
                <a16:creationId xmlns:a16="http://schemas.microsoft.com/office/drawing/2014/main" id="{C5149727-9C38-49F5-A4FD-69743A0432C7}"/>
              </a:ext>
            </a:extLst>
          </p:cNvPr>
          <p:cNvSpPr txBox="1">
            <a:spLocks/>
          </p:cNvSpPr>
          <p:nvPr/>
        </p:nvSpPr>
        <p:spPr>
          <a:xfrm>
            <a:off x="2715902" y="234859"/>
            <a:ext cx="5890883" cy="710226"/>
          </a:xfrm>
          <a:prstGeom prst="rect">
            <a:avLst/>
          </a:prstGeom>
        </p:spPr>
        <p:txBody>
          <a:bodyPr vert="horz" lIns="91440" tIns="45720" rIns="91440" bIns="45720" rtlCol="0" anchor="b">
            <a:normAutofit fontScale="85000" lnSpcReduction="1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fr-FR" sz="4000" dirty="0">
                <a:solidFill>
                  <a:srgbClr val="E74B37"/>
                </a:solidFill>
              </a:rPr>
              <a:t>UN PROJET POUR LE QUARTIER</a:t>
            </a:r>
          </a:p>
        </p:txBody>
      </p:sp>
      <p:pic>
        <p:nvPicPr>
          <p:cNvPr id="18" name="Image 17">
            <a:extLst>
              <a:ext uri="{FF2B5EF4-FFF2-40B4-BE49-F238E27FC236}">
                <a16:creationId xmlns:a16="http://schemas.microsoft.com/office/drawing/2014/main" id="{4CC31EA9-07E8-4B30-86A7-6EE54E8F0C00}"/>
              </a:ext>
            </a:extLst>
          </p:cNvPr>
          <p:cNvPicPr>
            <a:picLocks noChangeAspect="1"/>
          </p:cNvPicPr>
          <p:nvPr/>
        </p:nvPicPr>
        <p:blipFill>
          <a:blip r:embed="rId2"/>
          <a:stretch>
            <a:fillRect/>
          </a:stretch>
        </p:blipFill>
        <p:spPr>
          <a:xfrm>
            <a:off x="6798294" y="6178621"/>
            <a:ext cx="830263" cy="552502"/>
          </a:xfrm>
          <a:prstGeom prst="rect">
            <a:avLst/>
          </a:prstGeom>
        </p:spPr>
      </p:pic>
      <p:sp>
        <p:nvSpPr>
          <p:cNvPr id="34" name="Espace réservé du texte 11">
            <a:extLst>
              <a:ext uri="{FF2B5EF4-FFF2-40B4-BE49-F238E27FC236}">
                <a16:creationId xmlns:a16="http://schemas.microsoft.com/office/drawing/2014/main" id="{0464960F-710E-40B2-9FA4-8914AFC71F13}"/>
              </a:ext>
            </a:extLst>
          </p:cNvPr>
          <p:cNvSpPr txBox="1">
            <a:spLocks/>
          </p:cNvSpPr>
          <p:nvPr/>
        </p:nvSpPr>
        <p:spPr>
          <a:xfrm>
            <a:off x="398710" y="955769"/>
            <a:ext cx="8450014" cy="758732"/>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rgbClr val="E50B4C"/>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rgbClr val="003F7A"/>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rgbClr val="003F7A"/>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003F7A"/>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003F7A"/>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fr-FR" sz="2400" dirty="0">
                <a:solidFill>
                  <a:srgbClr val="009999"/>
                </a:solidFill>
              </a:rPr>
              <a:t>Un 1</a:t>
            </a:r>
            <a:r>
              <a:rPr lang="fr-FR" sz="2400" baseline="30000" dirty="0">
                <a:solidFill>
                  <a:srgbClr val="009999"/>
                </a:solidFill>
              </a:rPr>
              <a:t>er</a:t>
            </a:r>
            <a:r>
              <a:rPr lang="fr-FR" sz="2400" dirty="0">
                <a:solidFill>
                  <a:srgbClr val="009999"/>
                </a:solidFill>
              </a:rPr>
              <a:t> projet inacceptable pour le confort de vie des habitants : une hyper densification du quartier</a:t>
            </a:r>
          </a:p>
        </p:txBody>
      </p:sp>
      <p:pic>
        <p:nvPicPr>
          <p:cNvPr id="6" name="Image 5">
            <a:extLst>
              <a:ext uri="{FF2B5EF4-FFF2-40B4-BE49-F238E27FC236}">
                <a16:creationId xmlns:a16="http://schemas.microsoft.com/office/drawing/2014/main" id="{1F9CA341-A35F-4147-8D19-29CC1C7A5752}"/>
              </a:ext>
            </a:extLst>
          </p:cNvPr>
          <p:cNvPicPr>
            <a:picLocks noChangeAspect="1"/>
          </p:cNvPicPr>
          <p:nvPr/>
        </p:nvPicPr>
        <p:blipFill rotWithShape="1">
          <a:blip r:embed="rId3"/>
          <a:srcRect l="6208" t="19534" r="33532" b="4954"/>
          <a:stretch/>
        </p:blipFill>
        <p:spPr>
          <a:xfrm>
            <a:off x="437879" y="1714502"/>
            <a:ext cx="6497575" cy="4580054"/>
          </a:xfrm>
          <a:prstGeom prst="rect">
            <a:avLst/>
          </a:prstGeom>
        </p:spPr>
      </p:pic>
    </p:spTree>
    <p:extLst>
      <p:ext uri="{BB962C8B-B14F-4D97-AF65-F5344CB8AC3E}">
        <p14:creationId xmlns:p14="http://schemas.microsoft.com/office/powerpoint/2010/main" val="261798259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1">
            <a:extLst>
              <a:ext uri="{FF2B5EF4-FFF2-40B4-BE49-F238E27FC236}">
                <a16:creationId xmlns:a16="http://schemas.microsoft.com/office/drawing/2014/main" id="{C5149727-9C38-49F5-A4FD-69743A0432C7}"/>
              </a:ext>
            </a:extLst>
          </p:cNvPr>
          <p:cNvSpPr txBox="1">
            <a:spLocks/>
          </p:cNvSpPr>
          <p:nvPr/>
        </p:nvSpPr>
        <p:spPr>
          <a:xfrm>
            <a:off x="2715902" y="234859"/>
            <a:ext cx="5890883" cy="710226"/>
          </a:xfrm>
          <a:prstGeom prst="rect">
            <a:avLst/>
          </a:prstGeom>
        </p:spPr>
        <p:txBody>
          <a:bodyPr vert="horz" lIns="91440" tIns="45720" rIns="91440" bIns="45720" rtlCol="0" anchor="b">
            <a:normAutofit fontScale="85000" lnSpcReduction="1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fr-FR" sz="4000" dirty="0">
                <a:solidFill>
                  <a:srgbClr val="E74B37"/>
                </a:solidFill>
              </a:rPr>
              <a:t>UN PROJET POUR LE QUARTIER</a:t>
            </a:r>
          </a:p>
        </p:txBody>
      </p:sp>
      <p:pic>
        <p:nvPicPr>
          <p:cNvPr id="18" name="Image 17">
            <a:extLst>
              <a:ext uri="{FF2B5EF4-FFF2-40B4-BE49-F238E27FC236}">
                <a16:creationId xmlns:a16="http://schemas.microsoft.com/office/drawing/2014/main" id="{4CC31EA9-07E8-4B30-86A7-6EE54E8F0C00}"/>
              </a:ext>
            </a:extLst>
          </p:cNvPr>
          <p:cNvPicPr>
            <a:picLocks noChangeAspect="1"/>
          </p:cNvPicPr>
          <p:nvPr/>
        </p:nvPicPr>
        <p:blipFill>
          <a:blip r:embed="rId2"/>
          <a:stretch>
            <a:fillRect/>
          </a:stretch>
        </p:blipFill>
        <p:spPr>
          <a:xfrm>
            <a:off x="6798294" y="6178621"/>
            <a:ext cx="830263" cy="552502"/>
          </a:xfrm>
          <a:prstGeom prst="rect">
            <a:avLst/>
          </a:prstGeom>
        </p:spPr>
      </p:pic>
      <p:sp>
        <p:nvSpPr>
          <p:cNvPr id="34" name="Espace réservé du texte 11">
            <a:extLst>
              <a:ext uri="{FF2B5EF4-FFF2-40B4-BE49-F238E27FC236}">
                <a16:creationId xmlns:a16="http://schemas.microsoft.com/office/drawing/2014/main" id="{0464960F-710E-40B2-9FA4-8914AFC71F13}"/>
              </a:ext>
            </a:extLst>
          </p:cNvPr>
          <p:cNvSpPr txBox="1">
            <a:spLocks/>
          </p:cNvSpPr>
          <p:nvPr/>
        </p:nvSpPr>
        <p:spPr>
          <a:xfrm>
            <a:off x="398710" y="955769"/>
            <a:ext cx="8450014" cy="758732"/>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rgbClr val="E50B4C"/>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rgbClr val="003F7A"/>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rgbClr val="003F7A"/>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003F7A"/>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003F7A"/>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fr-FR" sz="2400" dirty="0">
                <a:solidFill>
                  <a:srgbClr val="009999"/>
                </a:solidFill>
              </a:rPr>
              <a:t>Le projet présenté à l’Agence Nationale de Rénovation Urbaine : un projet historique et ambitieux </a:t>
            </a:r>
          </a:p>
        </p:txBody>
      </p:sp>
      <p:pic>
        <p:nvPicPr>
          <p:cNvPr id="7" name="Image 6"/>
          <p:cNvPicPr/>
          <p:nvPr/>
        </p:nvPicPr>
        <p:blipFill rotWithShape="1">
          <a:blip r:embed="rId3"/>
          <a:srcRect l="18923" t="35336" r="61691" b="25981"/>
          <a:stretch/>
        </p:blipFill>
        <p:spPr bwMode="auto">
          <a:xfrm>
            <a:off x="756283" y="1702594"/>
            <a:ext cx="7343775" cy="4489133"/>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42828580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B1C2210C-7150-4310-8FBC-023B0889AB1A}"/>
              </a:ext>
            </a:extLst>
          </p:cNvPr>
          <p:cNvSpPr/>
          <p:nvPr/>
        </p:nvSpPr>
        <p:spPr>
          <a:xfrm>
            <a:off x="0" y="5691116"/>
            <a:ext cx="9144000" cy="1166884"/>
          </a:xfrm>
          <a:prstGeom prst="rect">
            <a:avLst/>
          </a:prstGeom>
          <a:solidFill>
            <a:srgbClr val="0099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4" name="Image 3">
            <a:extLst>
              <a:ext uri="{FF2B5EF4-FFF2-40B4-BE49-F238E27FC236}">
                <a16:creationId xmlns:a16="http://schemas.microsoft.com/office/drawing/2014/main" id="{74993F99-1E1F-4FE0-8B42-F1459E7B0DA6}"/>
              </a:ext>
            </a:extLst>
          </p:cNvPr>
          <p:cNvPicPr>
            <a:picLocks noChangeAspect="1"/>
          </p:cNvPicPr>
          <p:nvPr/>
        </p:nvPicPr>
        <p:blipFill>
          <a:blip r:embed="rId2"/>
          <a:stretch>
            <a:fillRect/>
          </a:stretch>
        </p:blipFill>
        <p:spPr>
          <a:xfrm>
            <a:off x="0" y="157336"/>
            <a:ext cx="1145082" cy="762000"/>
          </a:xfrm>
          <a:prstGeom prst="rect">
            <a:avLst/>
          </a:prstGeom>
        </p:spPr>
      </p:pic>
      <p:pic>
        <p:nvPicPr>
          <p:cNvPr id="6" name="Image 5" descr="Une image contenant texte, clipart&#10;&#10;Description générée automatiquement">
            <a:extLst>
              <a:ext uri="{FF2B5EF4-FFF2-40B4-BE49-F238E27FC236}">
                <a16:creationId xmlns:a16="http://schemas.microsoft.com/office/drawing/2014/main" id="{C2A0582C-8A26-41AC-B8B9-B714249CA0B3}"/>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540619" y="157336"/>
            <a:ext cx="1404420" cy="604664"/>
          </a:xfrm>
          <a:prstGeom prst="rect">
            <a:avLst/>
          </a:prstGeom>
        </p:spPr>
      </p:pic>
      <p:sp>
        <p:nvSpPr>
          <p:cNvPr id="7" name="Titre 4">
            <a:extLst>
              <a:ext uri="{FF2B5EF4-FFF2-40B4-BE49-F238E27FC236}">
                <a16:creationId xmlns:a16="http://schemas.microsoft.com/office/drawing/2014/main" id="{88D26934-4C7D-4E09-9089-7C20623BA370}"/>
              </a:ext>
            </a:extLst>
          </p:cNvPr>
          <p:cNvSpPr txBox="1">
            <a:spLocks/>
          </p:cNvSpPr>
          <p:nvPr/>
        </p:nvSpPr>
        <p:spPr>
          <a:xfrm>
            <a:off x="3862317" y="2312158"/>
            <a:ext cx="6911676" cy="914400"/>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ts val="3200"/>
              </a:lnSpc>
            </a:pPr>
            <a:r>
              <a:rPr lang="fr-FR" sz="3200" dirty="0">
                <a:solidFill>
                  <a:srgbClr val="E74B37"/>
                </a:solidFill>
              </a:rPr>
              <a:t>2. UNE CHARTRE </a:t>
            </a:r>
          </a:p>
          <a:p>
            <a:pPr>
              <a:lnSpc>
                <a:spcPts val="3200"/>
              </a:lnSpc>
            </a:pPr>
            <a:r>
              <a:rPr lang="fr-FR" sz="3200" dirty="0">
                <a:solidFill>
                  <a:srgbClr val="E74B37"/>
                </a:solidFill>
              </a:rPr>
              <a:t>POUR LE RELOGEMENT</a:t>
            </a:r>
          </a:p>
          <a:p>
            <a:pPr>
              <a:lnSpc>
                <a:spcPts val="3200"/>
              </a:lnSpc>
            </a:pPr>
            <a:r>
              <a:rPr lang="fr-FR" sz="3200" dirty="0">
                <a:solidFill>
                  <a:srgbClr val="E74B37"/>
                </a:solidFill>
              </a:rPr>
              <a:t>AU BENEFICE DES HABITANTS</a:t>
            </a:r>
          </a:p>
        </p:txBody>
      </p:sp>
      <p:pic>
        <p:nvPicPr>
          <p:cNvPr id="8" name="Image 7">
            <a:extLst>
              <a:ext uri="{FF2B5EF4-FFF2-40B4-BE49-F238E27FC236}">
                <a16:creationId xmlns:a16="http://schemas.microsoft.com/office/drawing/2014/main" id="{5A433715-72E1-4E59-B7F1-10787AC36C72}"/>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0" y="2914684"/>
            <a:ext cx="3586915" cy="2776432"/>
          </a:xfrm>
          <a:prstGeom prst="rect">
            <a:avLst/>
          </a:prstGeom>
        </p:spPr>
      </p:pic>
    </p:spTree>
    <p:extLst>
      <p:ext uri="{BB962C8B-B14F-4D97-AF65-F5344CB8AC3E}">
        <p14:creationId xmlns:p14="http://schemas.microsoft.com/office/powerpoint/2010/main" val="382294434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1">
            <a:extLst>
              <a:ext uri="{FF2B5EF4-FFF2-40B4-BE49-F238E27FC236}">
                <a16:creationId xmlns:a16="http://schemas.microsoft.com/office/drawing/2014/main" id="{C5149727-9C38-49F5-A4FD-69743A0432C7}"/>
              </a:ext>
            </a:extLst>
          </p:cNvPr>
          <p:cNvSpPr txBox="1">
            <a:spLocks/>
          </p:cNvSpPr>
          <p:nvPr/>
        </p:nvSpPr>
        <p:spPr>
          <a:xfrm>
            <a:off x="2701256" y="234859"/>
            <a:ext cx="5905530" cy="710226"/>
          </a:xfrm>
          <a:prstGeom prst="rect">
            <a:avLst/>
          </a:prstGeom>
        </p:spPr>
        <p:txBody>
          <a:bodyPr vert="horz" lIns="91440" tIns="45720" rIns="91440" bIns="45720" rtlCol="0" anchor="b">
            <a:normAutofit fontScale="70000" lnSpcReduction="2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fr-FR" sz="4000" dirty="0">
                <a:solidFill>
                  <a:srgbClr val="E74B37"/>
                </a:solidFill>
              </a:rPr>
              <a:t>UNE CHARTE DE RELOGEMENT AU BENEFICE DES HABITANTS</a:t>
            </a:r>
          </a:p>
        </p:txBody>
      </p:sp>
      <p:pic>
        <p:nvPicPr>
          <p:cNvPr id="18" name="Image 17">
            <a:extLst>
              <a:ext uri="{FF2B5EF4-FFF2-40B4-BE49-F238E27FC236}">
                <a16:creationId xmlns:a16="http://schemas.microsoft.com/office/drawing/2014/main" id="{4CC31EA9-07E8-4B30-86A7-6EE54E8F0C00}"/>
              </a:ext>
            </a:extLst>
          </p:cNvPr>
          <p:cNvPicPr>
            <a:picLocks noChangeAspect="1"/>
          </p:cNvPicPr>
          <p:nvPr/>
        </p:nvPicPr>
        <p:blipFill>
          <a:blip r:embed="rId2"/>
          <a:stretch>
            <a:fillRect/>
          </a:stretch>
        </p:blipFill>
        <p:spPr>
          <a:xfrm>
            <a:off x="6798294" y="6178621"/>
            <a:ext cx="830263" cy="552502"/>
          </a:xfrm>
          <a:prstGeom prst="rect">
            <a:avLst/>
          </a:prstGeom>
        </p:spPr>
      </p:pic>
      <p:sp>
        <p:nvSpPr>
          <p:cNvPr id="21" name="Espace réservé du texte 11">
            <a:extLst>
              <a:ext uri="{FF2B5EF4-FFF2-40B4-BE49-F238E27FC236}">
                <a16:creationId xmlns:a16="http://schemas.microsoft.com/office/drawing/2014/main" id="{79C3A3A3-1666-459E-B41E-47255E5A0F73}"/>
              </a:ext>
            </a:extLst>
          </p:cNvPr>
          <p:cNvSpPr txBox="1">
            <a:spLocks/>
          </p:cNvSpPr>
          <p:nvPr/>
        </p:nvSpPr>
        <p:spPr>
          <a:xfrm>
            <a:off x="398709" y="1469019"/>
            <a:ext cx="8450015" cy="693733"/>
          </a:xfrm>
          <a:prstGeom prst="rect">
            <a:avLst/>
          </a:prstGeom>
        </p:spPr>
        <p:txBody>
          <a:bodyPr vert="horz" lIns="91440" tIns="45720" rIns="91440" bIns="45720" rtlCol="0">
            <a:normAutofit/>
          </a:bodyPr>
          <a:lstStyle>
            <a:lvl1pPr marL="0" indent="0" algn="l"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000" kern="1200">
                <a:solidFill>
                  <a:schemeClr val="tx1">
                    <a:tint val="75000"/>
                  </a:schemeClr>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800" kern="1200">
                <a:solidFill>
                  <a:schemeClr val="tx1">
                    <a:tint val="75000"/>
                  </a:schemeClr>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9pPr>
          </a:lstStyle>
          <a:p>
            <a:r>
              <a:rPr lang="fr-FR" dirty="0">
                <a:solidFill>
                  <a:srgbClr val="009999"/>
                </a:solidFill>
              </a:rPr>
              <a:t>Une charte validée par les 12 communes de SQY </a:t>
            </a:r>
          </a:p>
        </p:txBody>
      </p:sp>
      <p:sp>
        <p:nvSpPr>
          <p:cNvPr id="34" name="Espace réservé du texte 11">
            <a:extLst>
              <a:ext uri="{FF2B5EF4-FFF2-40B4-BE49-F238E27FC236}">
                <a16:creationId xmlns:a16="http://schemas.microsoft.com/office/drawing/2014/main" id="{0464960F-710E-40B2-9FA4-8914AFC71F13}"/>
              </a:ext>
            </a:extLst>
          </p:cNvPr>
          <p:cNvSpPr txBox="1">
            <a:spLocks/>
          </p:cNvSpPr>
          <p:nvPr/>
        </p:nvSpPr>
        <p:spPr>
          <a:xfrm>
            <a:off x="398709" y="3484075"/>
            <a:ext cx="8450014" cy="1108074"/>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rgbClr val="E50B4C"/>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rgbClr val="003F7A"/>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rgbClr val="003F7A"/>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003F7A"/>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003F7A"/>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fr-FR" sz="2400" dirty="0">
                <a:solidFill>
                  <a:srgbClr val="009999"/>
                </a:solidFill>
              </a:rPr>
              <a:t>Les objectifs de la charte</a:t>
            </a:r>
          </a:p>
        </p:txBody>
      </p:sp>
      <p:sp>
        <p:nvSpPr>
          <p:cNvPr id="35" name="Rectangle 34">
            <a:extLst>
              <a:ext uri="{FF2B5EF4-FFF2-40B4-BE49-F238E27FC236}">
                <a16:creationId xmlns:a16="http://schemas.microsoft.com/office/drawing/2014/main" id="{8F76CB35-AD42-4D54-BB24-67203BACD9B9}"/>
              </a:ext>
            </a:extLst>
          </p:cNvPr>
          <p:cNvSpPr/>
          <p:nvPr/>
        </p:nvSpPr>
        <p:spPr>
          <a:xfrm>
            <a:off x="517260" y="4068043"/>
            <a:ext cx="8626740" cy="1631216"/>
          </a:xfrm>
          <a:prstGeom prst="rect">
            <a:avLst/>
          </a:prstGeom>
        </p:spPr>
        <p:txBody>
          <a:bodyPr wrap="square">
            <a:spAutoFit/>
          </a:bodyPr>
          <a:lstStyle/>
          <a:p>
            <a:pPr marL="285750" lvl="3" indent="-285750">
              <a:spcAft>
                <a:spcPts val="600"/>
              </a:spcAft>
              <a:buClr>
                <a:srgbClr val="FBBD0B"/>
              </a:buClr>
              <a:buSzPct val="110000"/>
              <a:buFont typeface="Wingdings" panose="05000000000000000000" pitchFamily="2" charset="2"/>
              <a:buChar char="§"/>
              <a:tabLst>
                <a:tab pos="912813" algn="l"/>
                <a:tab pos="1827213" algn="l"/>
                <a:tab pos="2741613" algn="l"/>
                <a:tab pos="3656013" algn="l"/>
                <a:tab pos="4570413" algn="l"/>
                <a:tab pos="5484813" algn="l"/>
                <a:tab pos="6399213" algn="l"/>
                <a:tab pos="7313613" algn="l"/>
                <a:tab pos="8228013" algn="l"/>
                <a:tab pos="9142413" algn="l"/>
                <a:tab pos="10056813" algn="l"/>
              </a:tabLst>
            </a:pPr>
            <a:r>
              <a:rPr lang="en-US" altLang="fr-FR" dirty="0">
                <a:solidFill>
                  <a:srgbClr val="003F7A"/>
                </a:solidFill>
                <a:latin typeface="Calibri"/>
                <a:cs typeface="Calibri"/>
              </a:rPr>
              <a:t>Placer le ménage au coeur de la démarche de relogement : le respect des choix résindentiels, une attention portée aux besoins du ménage, un accompagnement spécifique si nécessaire</a:t>
            </a:r>
          </a:p>
          <a:p>
            <a:pPr marL="285750" lvl="3" indent="-285750">
              <a:spcAft>
                <a:spcPts val="600"/>
              </a:spcAft>
              <a:buClr>
                <a:srgbClr val="FBBD0B"/>
              </a:buClr>
              <a:buSzPct val="110000"/>
              <a:buFont typeface="Wingdings" panose="05000000000000000000" pitchFamily="2" charset="2"/>
              <a:buChar char="§"/>
              <a:tabLst>
                <a:tab pos="912813" algn="l"/>
                <a:tab pos="1827213" algn="l"/>
                <a:tab pos="2741613" algn="l"/>
                <a:tab pos="3656013" algn="l"/>
                <a:tab pos="4570413" algn="l"/>
                <a:tab pos="5484813" algn="l"/>
                <a:tab pos="6399213" algn="l"/>
                <a:tab pos="7313613" algn="l"/>
                <a:tab pos="8228013" algn="l"/>
                <a:tab pos="9142413" algn="l"/>
                <a:tab pos="10056813" algn="l"/>
              </a:tabLst>
            </a:pPr>
            <a:r>
              <a:rPr lang="en-US" altLang="fr-FR" dirty="0">
                <a:solidFill>
                  <a:srgbClr val="003F7A"/>
                </a:solidFill>
                <a:latin typeface="Calibri"/>
                <a:cs typeface="Calibri"/>
              </a:rPr>
              <a:t>Contribuer à la mixité sociale</a:t>
            </a:r>
          </a:p>
          <a:p>
            <a:pPr marL="285750" lvl="3" indent="-285750">
              <a:spcAft>
                <a:spcPts val="600"/>
              </a:spcAft>
              <a:buClr>
                <a:srgbClr val="FBBD0B"/>
              </a:buClr>
              <a:buSzPct val="110000"/>
              <a:buFont typeface="Wingdings" panose="05000000000000000000" pitchFamily="2" charset="2"/>
              <a:buChar char="§"/>
              <a:tabLst>
                <a:tab pos="912813" algn="l"/>
                <a:tab pos="1827213" algn="l"/>
                <a:tab pos="2741613" algn="l"/>
                <a:tab pos="3656013" algn="l"/>
                <a:tab pos="4570413" algn="l"/>
                <a:tab pos="5484813" algn="l"/>
                <a:tab pos="6399213" algn="l"/>
                <a:tab pos="7313613" algn="l"/>
                <a:tab pos="8228013" algn="l"/>
                <a:tab pos="9142413" algn="l"/>
                <a:tab pos="10056813" algn="l"/>
              </a:tabLst>
            </a:pPr>
            <a:r>
              <a:rPr lang="en-US" altLang="fr-FR" dirty="0">
                <a:solidFill>
                  <a:srgbClr val="003F7A"/>
                </a:solidFill>
                <a:latin typeface="Calibri"/>
                <a:cs typeface="Calibri"/>
              </a:rPr>
              <a:t>Offrir des parcours résidentiels positifs et sécurisés</a:t>
            </a:r>
          </a:p>
        </p:txBody>
      </p:sp>
      <p:sp>
        <p:nvSpPr>
          <p:cNvPr id="7" name="Rectangle 6">
            <a:extLst>
              <a:ext uri="{FF2B5EF4-FFF2-40B4-BE49-F238E27FC236}">
                <a16:creationId xmlns:a16="http://schemas.microsoft.com/office/drawing/2014/main" id="{8F76CB35-AD42-4D54-BB24-67203BACD9B9}"/>
              </a:ext>
            </a:extLst>
          </p:cNvPr>
          <p:cNvSpPr/>
          <p:nvPr/>
        </p:nvSpPr>
        <p:spPr>
          <a:xfrm>
            <a:off x="595364" y="2028917"/>
            <a:ext cx="8253360" cy="723275"/>
          </a:xfrm>
          <a:prstGeom prst="rect">
            <a:avLst/>
          </a:prstGeom>
        </p:spPr>
        <p:txBody>
          <a:bodyPr wrap="square">
            <a:spAutoFit/>
          </a:bodyPr>
          <a:lstStyle/>
          <a:p>
            <a:pPr marL="285750" lvl="3" indent="-285750">
              <a:spcAft>
                <a:spcPts val="600"/>
              </a:spcAft>
              <a:buClr>
                <a:srgbClr val="FBBD0B"/>
              </a:buClr>
              <a:buSzPct val="110000"/>
              <a:buFont typeface="Wingdings" panose="05000000000000000000" pitchFamily="2" charset="2"/>
              <a:buChar char="§"/>
              <a:tabLst>
                <a:tab pos="912813" algn="l"/>
                <a:tab pos="1827213" algn="l"/>
                <a:tab pos="2741613" algn="l"/>
                <a:tab pos="3656013" algn="l"/>
                <a:tab pos="4570413" algn="l"/>
                <a:tab pos="5484813" algn="l"/>
                <a:tab pos="6399213" algn="l"/>
                <a:tab pos="7313613" algn="l"/>
                <a:tab pos="8228013" algn="l"/>
                <a:tab pos="9142413" algn="l"/>
                <a:tab pos="10056813" algn="l"/>
              </a:tabLst>
            </a:pPr>
            <a:r>
              <a:rPr lang="en-US" altLang="fr-FR" dirty="0">
                <a:solidFill>
                  <a:srgbClr val="003F7A"/>
                </a:solidFill>
                <a:latin typeface="Calibri"/>
                <a:cs typeface="Calibri"/>
              </a:rPr>
              <a:t>Un engagement fort, voté à l’unanimité en Conseil communautaire</a:t>
            </a:r>
          </a:p>
          <a:p>
            <a:pPr marL="285750" lvl="3" indent="-285750">
              <a:spcAft>
                <a:spcPts val="600"/>
              </a:spcAft>
              <a:buClr>
                <a:srgbClr val="FBBD0B"/>
              </a:buClr>
              <a:buSzPct val="110000"/>
              <a:buFont typeface="Wingdings" panose="05000000000000000000" pitchFamily="2" charset="2"/>
              <a:buChar char="§"/>
              <a:tabLst>
                <a:tab pos="912813" algn="l"/>
                <a:tab pos="1827213" algn="l"/>
                <a:tab pos="2741613" algn="l"/>
                <a:tab pos="3656013" algn="l"/>
                <a:tab pos="4570413" algn="l"/>
                <a:tab pos="5484813" algn="l"/>
                <a:tab pos="6399213" algn="l"/>
                <a:tab pos="7313613" algn="l"/>
                <a:tab pos="8228013" algn="l"/>
                <a:tab pos="9142413" algn="l"/>
                <a:tab pos="10056813" algn="l"/>
              </a:tabLst>
            </a:pPr>
            <a:r>
              <a:rPr lang="en-US" altLang="fr-FR" dirty="0">
                <a:solidFill>
                  <a:srgbClr val="003F7A"/>
                </a:solidFill>
                <a:latin typeface="Calibri"/>
                <a:cs typeface="Calibri"/>
              </a:rPr>
              <a:t>Qui garantit le respect des règles par tous les partenaires du relogement </a:t>
            </a:r>
          </a:p>
        </p:txBody>
      </p:sp>
    </p:spTree>
    <p:extLst>
      <p:ext uri="{BB962C8B-B14F-4D97-AF65-F5344CB8AC3E}">
        <p14:creationId xmlns:p14="http://schemas.microsoft.com/office/powerpoint/2010/main" val="146583835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1">
            <a:extLst>
              <a:ext uri="{FF2B5EF4-FFF2-40B4-BE49-F238E27FC236}">
                <a16:creationId xmlns:a16="http://schemas.microsoft.com/office/drawing/2014/main" id="{C5149727-9C38-49F5-A4FD-69743A0432C7}"/>
              </a:ext>
            </a:extLst>
          </p:cNvPr>
          <p:cNvSpPr txBox="1">
            <a:spLocks/>
          </p:cNvSpPr>
          <p:nvPr/>
        </p:nvSpPr>
        <p:spPr>
          <a:xfrm>
            <a:off x="2715902" y="234859"/>
            <a:ext cx="5890883" cy="710226"/>
          </a:xfrm>
          <a:prstGeom prst="rect">
            <a:avLst/>
          </a:prstGeom>
        </p:spPr>
        <p:txBody>
          <a:bodyPr vert="horz" lIns="91440" tIns="45720" rIns="91440" bIns="45720" rtlCol="0" anchor="b">
            <a:normAutofit fontScale="70000" lnSpcReduction="2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fr-FR" sz="4000" dirty="0">
                <a:solidFill>
                  <a:srgbClr val="E74B37"/>
                </a:solidFill>
              </a:rPr>
              <a:t>UNE CHARTE DE RELOGEMENT AU BENEFICE DES HABITANTS</a:t>
            </a:r>
          </a:p>
        </p:txBody>
      </p:sp>
      <p:pic>
        <p:nvPicPr>
          <p:cNvPr id="18" name="Image 17">
            <a:extLst>
              <a:ext uri="{FF2B5EF4-FFF2-40B4-BE49-F238E27FC236}">
                <a16:creationId xmlns:a16="http://schemas.microsoft.com/office/drawing/2014/main" id="{4CC31EA9-07E8-4B30-86A7-6EE54E8F0C00}"/>
              </a:ext>
            </a:extLst>
          </p:cNvPr>
          <p:cNvPicPr>
            <a:picLocks noChangeAspect="1"/>
          </p:cNvPicPr>
          <p:nvPr/>
        </p:nvPicPr>
        <p:blipFill>
          <a:blip r:embed="rId2"/>
          <a:stretch>
            <a:fillRect/>
          </a:stretch>
        </p:blipFill>
        <p:spPr>
          <a:xfrm>
            <a:off x="6798294" y="6178621"/>
            <a:ext cx="830263" cy="552502"/>
          </a:xfrm>
          <a:prstGeom prst="rect">
            <a:avLst/>
          </a:prstGeom>
        </p:spPr>
      </p:pic>
      <p:sp>
        <p:nvSpPr>
          <p:cNvPr id="21" name="Espace réservé du texte 11">
            <a:extLst>
              <a:ext uri="{FF2B5EF4-FFF2-40B4-BE49-F238E27FC236}">
                <a16:creationId xmlns:a16="http://schemas.microsoft.com/office/drawing/2014/main" id="{79C3A3A3-1666-459E-B41E-47255E5A0F73}"/>
              </a:ext>
            </a:extLst>
          </p:cNvPr>
          <p:cNvSpPr txBox="1">
            <a:spLocks/>
          </p:cNvSpPr>
          <p:nvPr/>
        </p:nvSpPr>
        <p:spPr>
          <a:xfrm>
            <a:off x="398710" y="1366410"/>
            <a:ext cx="8450015" cy="1108074"/>
          </a:xfrm>
          <a:prstGeom prst="rect">
            <a:avLst/>
          </a:prstGeom>
        </p:spPr>
        <p:txBody>
          <a:bodyPr vert="horz" lIns="91440" tIns="45720" rIns="91440" bIns="45720" rtlCol="0">
            <a:normAutofit/>
          </a:bodyPr>
          <a:lstStyle>
            <a:lvl1pPr marL="0" indent="0" algn="l"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000" kern="1200">
                <a:solidFill>
                  <a:schemeClr val="tx1">
                    <a:tint val="75000"/>
                  </a:schemeClr>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800" kern="1200">
                <a:solidFill>
                  <a:schemeClr val="tx1">
                    <a:tint val="75000"/>
                  </a:schemeClr>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9pPr>
          </a:lstStyle>
          <a:p>
            <a:r>
              <a:rPr lang="fr-FR" dirty="0">
                <a:solidFill>
                  <a:srgbClr val="009999"/>
                </a:solidFill>
              </a:rPr>
              <a:t>Les engagements des partenaires</a:t>
            </a:r>
          </a:p>
        </p:txBody>
      </p:sp>
      <p:sp>
        <p:nvSpPr>
          <p:cNvPr id="34" name="Espace réservé du texte 11">
            <a:extLst>
              <a:ext uri="{FF2B5EF4-FFF2-40B4-BE49-F238E27FC236}">
                <a16:creationId xmlns:a16="http://schemas.microsoft.com/office/drawing/2014/main" id="{0464960F-710E-40B2-9FA4-8914AFC71F13}"/>
              </a:ext>
            </a:extLst>
          </p:cNvPr>
          <p:cNvSpPr txBox="1">
            <a:spLocks/>
          </p:cNvSpPr>
          <p:nvPr/>
        </p:nvSpPr>
        <p:spPr>
          <a:xfrm>
            <a:off x="398710" y="2471942"/>
            <a:ext cx="8450014" cy="2481057"/>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rgbClr val="E50B4C"/>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rgbClr val="003F7A"/>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rgbClr val="003F7A"/>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003F7A"/>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003F7A"/>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endParaRPr lang="fr-FR" sz="2400" dirty="0">
              <a:solidFill>
                <a:srgbClr val="009999"/>
              </a:solidFill>
            </a:endParaRPr>
          </a:p>
        </p:txBody>
      </p:sp>
      <p:sp>
        <p:nvSpPr>
          <p:cNvPr id="35" name="Rectangle 34">
            <a:extLst>
              <a:ext uri="{FF2B5EF4-FFF2-40B4-BE49-F238E27FC236}">
                <a16:creationId xmlns:a16="http://schemas.microsoft.com/office/drawing/2014/main" id="{8F76CB35-AD42-4D54-BB24-67203BACD9B9}"/>
              </a:ext>
            </a:extLst>
          </p:cNvPr>
          <p:cNvSpPr/>
          <p:nvPr/>
        </p:nvSpPr>
        <p:spPr>
          <a:xfrm>
            <a:off x="713021" y="1932501"/>
            <a:ext cx="8135704" cy="4078039"/>
          </a:xfrm>
          <a:prstGeom prst="rect">
            <a:avLst/>
          </a:prstGeom>
        </p:spPr>
        <p:txBody>
          <a:bodyPr wrap="square">
            <a:spAutoFit/>
          </a:bodyPr>
          <a:lstStyle/>
          <a:p>
            <a:pPr marL="285750" lvl="3" indent="-285750">
              <a:spcAft>
                <a:spcPts val="600"/>
              </a:spcAft>
              <a:buClr>
                <a:srgbClr val="FBBD0B"/>
              </a:buClr>
              <a:buSzPct val="110000"/>
              <a:buFont typeface="Wingdings" panose="05000000000000000000" pitchFamily="2" charset="2"/>
              <a:buChar char="§"/>
              <a:tabLst>
                <a:tab pos="912813" algn="l"/>
                <a:tab pos="1827213" algn="l"/>
                <a:tab pos="2741613" algn="l"/>
                <a:tab pos="3656013" algn="l"/>
                <a:tab pos="4570413" algn="l"/>
                <a:tab pos="5484813" algn="l"/>
                <a:tab pos="6399213" algn="l"/>
                <a:tab pos="7313613" algn="l"/>
                <a:tab pos="8228013" algn="l"/>
                <a:tab pos="9142413" algn="l"/>
                <a:tab pos="10056813" algn="l"/>
              </a:tabLst>
            </a:pPr>
            <a:r>
              <a:rPr lang="en-US" altLang="fr-FR" dirty="0">
                <a:solidFill>
                  <a:srgbClr val="003F7A"/>
                </a:solidFill>
                <a:latin typeface="Calibri"/>
                <a:cs typeface="Calibri"/>
              </a:rPr>
              <a:t>Mettre à disposition l’ensemble des contingents des réservataires au service du relogement (Etat, </a:t>
            </a:r>
            <a:r>
              <a:rPr lang="en-US" altLang="fr-FR" dirty="0" err="1">
                <a:solidFill>
                  <a:srgbClr val="003F7A"/>
                </a:solidFill>
                <a:latin typeface="Calibri"/>
                <a:cs typeface="Calibri"/>
              </a:rPr>
              <a:t>villes</a:t>
            </a:r>
            <a:r>
              <a:rPr lang="en-US" altLang="fr-FR" dirty="0">
                <a:solidFill>
                  <a:srgbClr val="003F7A"/>
                </a:solidFill>
                <a:latin typeface="Calibri"/>
                <a:cs typeface="Calibri"/>
              </a:rPr>
              <a:t>, Action </a:t>
            </a:r>
            <a:r>
              <a:rPr lang="en-US" altLang="fr-FR" dirty="0" err="1">
                <a:solidFill>
                  <a:srgbClr val="003F7A"/>
                </a:solidFill>
                <a:latin typeface="Calibri"/>
                <a:cs typeface="Calibri"/>
              </a:rPr>
              <a:t>logement</a:t>
            </a:r>
            <a:r>
              <a:rPr lang="en-US" altLang="fr-FR" dirty="0">
                <a:solidFill>
                  <a:srgbClr val="003F7A"/>
                </a:solidFill>
                <a:latin typeface="Calibri"/>
                <a:cs typeface="Calibri"/>
              </a:rPr>
              <a:t>, </a:t>
            </a:r>
            <a:r>
              <a:rPr lang="en-US" altLang="fr-FR" dirty="0" err="1">
                <a:solidFill>
                  <a:srgbClr val="003F7A"/>
                </a:solidFill>
                <a:latin typeface="Calibri"/>
                <a:cs typeface="Calibri"/>
              </a:rPr>
              <a:t>bailleurs</a:t>
            </a:r>
            <a:r>
              <a:rPr lang="en-US" altLang="fr-FR" dirty="0">
                <a:solidFill>
                  <a:srgbClr val="003F7A"/>
                </a:solidFill>
                <a:latin typeface="Calibri"/>
                <a:cs typeface="Calibri"/>
              </a:rPr>
              <a:t>)</a:t>
            </a:r>
          </a:p>
          <a:p>
            <a:pPr marL="285750" lvl="3" indent="-285750">
              <a:spcAft>
                <a:spcPts val="600"/>
              </a:spcAft>
              <a:buClr>
                <a:srgbClr val="FBBD0B"/>
              </a:buClr>
              <a:buSzPct val="110000"/>
              <a:buFont typeface="Wingdings" panose="05000000000000000000" pitchFamily="2" charset="2"/>
              <a:buChar char="§"/>
              <a:tabLst>
                <a:tab pos="912813" algn="l"/>
                <a:tab pos="1827213" algn="l"/>
                <a:tab pos="2741613" algn="l"/>
                <a:tab pos="3656013" algn="l"/>
                <a:tab pos="4570413" algn="l"/>
                <a:tab pos="5484813" algn="l"/>
                <a:tab pos="6399213" algn="l"/>
                <a:tab pos="7313613" algn="l"/>
                <a:tab pos="8228013" algn="l"/>
                <a:tab pos="9142413" algn="l"/>
                <a:tab pos="10056813" algn="l"/>
              </a:tabLst>
            </a:pPr>
            <a:r>
              <a:rPr lang="fr-FR" dirty="0">
                <a:solidFill>
                  <a:srgbClr val="003F7A"/>
                </a:solidFill>
                <a:latin typeface="Calibri"/>
                <a:cs typeface="Calibri"/>
              </a:rPr>
              <a:t>Mobiliser l’offre de logements neufs, conventionnés et/ou réhabilités depuis moins de 5 ans au service du relogement</a:t>
            </a:r>
          </a:p>
          <a:p>
            <a:pPr marL="285750" lvl="3" indent="-285750">
              <a:spcAft>
                <a:spcPts val="600"/>
              </a:spcAft>
              <a:buClr>
                <a:srgbClr val="FBBD0B"/>
              </a:buClr>
              <a:buSzPct val="110000"/>
              <a:buFont typeface="Wingdings" panose="05000000000000000000" pitchFamily="2" charset="2"/>
              <a:buChar char="§"/>
              <a:tabLst>
                <a:tab pos="912813" algn="l"/>
                <a:tab pos="1827213" algn="l"/>
                <a:tab pos="2741613" algn="l"/>
                <a:tab pos="3656013" algn="l"/>
                <a:tab pos="4570413" algn="l"/>
                <a:tab pos="5484813" algn="l"/>
                <a:tab pos="6399213" algn="l"/>
                <a:tab pos="7313613" algn="l"/>
                <a:tab pos="8228013" algn="l"/>
                <a:tab pos="9142413" algn="l"/>
                <a:tab pos="10056813" algn="l"/>
              </a:tabLst>
            </a:pPr>
            <a:r>
              <a:rPr lang="fr-FR" dirty="0">
                <a:solidFill>
                  <a:srgbClr val="003F7A"/>
                </a:solidFill>
                <a:latin typeface="Calibri"/>
                <a:cs typeface="Calibri"/>
              </a:rPr>
              <a:t>Permettre aux ménages de se voir proposer un relogement en accord avec leurs capacités financières </a:t>
            </a:r>
          </a:p>
          <a:p>
            <a:endParaRPr lang="fr-FR" altLang="fr-FR" dirty="0">
              <a:solidFill>
                <a:srgbClr val="003F7A"/>
              </a:solidFill>
              <a:latin typeface="Calibri"/>
              <a:cs typeface="Calibri"/>
            </a:endParaRPr>
          </a:p>
          <a:p>
            <a:pPr marL="742950" lvl="4" indent="-285750">
              <a:spcAft>
                <a:spcPts val="600"/>
              </a:spcAft>
              <a:buClr>
                <a:srgbClr val="FBBD0B"/>
              </a:buClr>
              <a:buSzPct val="110000"/>
              <a:buFont typeface="Wingdings" panose="05000000000000000000" pitchFamily="2" charset="2"/>
              <a:buChar char="Ø"/>
              <a:tabLst>
                <a:tab pos="912813" algn="l"/>
                <a:tab pos="1827213" algn="l"/>
                <a:tab pos="2741613" algn="l"/>
                <a:tab pos="3656013" algn="l"/>
                <a:tab pos="4570413" algn="l"/>
                <a:tab pos="5484813" algn="l"/>
                <a:tab pos="6399213" algn="l"/>
                <a:tab pos="7313613" algn="l"/>
                <a:tab pos="8228013" algn="l"/>
                <a:tab pos="9142413" algn="l"/>
                <a:tab pos="10056813" algn="l"/>
              </a:tabLst>
            </a:pPr>
            <a:r>
              <a:rPr lang="fr-FR" dirty="0">
                <a:solidFill>
                  <a:srgbClr val="003F7A"/>
                </a:solidFill>
                <a:latin typeface="Calibri"/>
                <a:cs typeface="Calibri"/>
              </a:rPr>
              <a:t>Pour les ménages sous 40% des plafonds HLM : </a:t>
            </a:r>
            <a:r>
              <a:rPr lang="fr-FR" b="1" u="sng" dirty="0">
                <a:solidFill>
                  <a:srgbClr val="003F7A"/>
                </a:solidFill>
                <a:latin typeface="Calibri"/>
                <a:cs typeface="Calibri"/>
              </a:rPr>
              <a:t>principe de reste à charge constant à surface équivalente</a:t>
            </a:r>
          </a:p>
          <a:p>
            <a:pPr marL="742950" lvl="4" indent="-285750">
              <a:spcAft>
                <a:spcPts val="600"/>
              </a:spcAft>
              <a:buClr>
                <a:srgbClr val="FBBD0B"/>
              </a:buClr>
              <a:buSzPct val="110000"/>
              <a:buFont typeface="Wingdings" panose="05000000000000000000" pitchFamily="2" charset="2"/>
              <a:buChar char="Ø"/>
              <a:tabLst>
                <a:tab pos="912813" algn="l"/>
                <a:tab pos="1827213" algn="l"/>
                <a:tab pos="2741613" algn="l"/>
                <a:tab pos="3656013" algn="l"/>
                <a:tab pos="4570413" algn="l"/>
                <a:tab pos="5484813" algn="l"/>
                <a:tab pos="6399213" algn="l"/>
                <a:tab pos="7313613" algn="l"/>
                <a:tab pos="8228013" algn="l"/>
                <a:tab pos="9142413" algn="l"/>
                <a:tab pos="10056813" algn="l"/>
              </a:tabLst>
            </a:pPr>
            <a:r>
              <a:rPr lang="fr-FR" dirty="0">
                <a:solidFill>
                  <a:srgbClr val="003F7A"/>
                </a:solidFill>
                <a:latin typeface="Calibri"/>
                <a:cs typeface="Calibri"/>
              </a:rPr>
              <a:t>Pour les ménages entre 40% et 100% des plafonds HLM : une évolution du reste à charge des ménages doit être conditionnée par une amélioration des conditions de logements</a:t>
            </a:r>
          </a:p>
          <a:p>
            <a:pPr marL="742950" lvl="4" indent="-285750">
              <a:spcAft>
                <a:spcPts val="600"/>
              </a:spcAft>
              <a:buClr>
                <a:srgbClr val="FBBD0B"/>
              </a:buClr>
              <a:buSzPct val="110000"/>
              <a:buFont typeface="Wingdings" panose="05000000000000000000" pitchFamily="2" charset="2"/>
              <a:buChar char="Ø"/>
              <a:tabLst>
                <a:tab pos="912813" algn="l"/>
                <a:tab pos="1827213" algn="l"/>
                <a:tab pos="2741613" algn="l"/>
                <a:tab pos="3656013" algn="l"/>
                <a:tab pos="4570413" algn="l"/>
                <a:tab pos="5484813" algn="l"/>
                <a:tab pos="6399213" algn="l"/>
                <a:tab pos="7313613" algn="l"/>
                <a:tab pos="8228013" algn="l"/>
                <a:tab pos="9142413" algn="l"/>
                <a:tab pos="10056813" algn="l"/>
              </a:tabLst>
            </a:pPr>
            <a:r>
              <a:rPr lang="fr-FR" dirty="0">
                <a:solidFill>
                  <a:srgbClr val="003F7A"/>
                </a:solidFill>
                <a:cs typeface="Calibri"/>
              </a:rPr>
              <a:t>Le taux d’effort ne doit en aucun cas dépasser 30 % des revenus du ménage</a:t>
            </a:r>
            <a:endParaRPr lang="fr-FR" b="1" u="sng" dirty="0">
              <a:solidFill>
                <a:srgbClr val="003F7A"/>
              </a:solidFill>
              <a:cs typeface="Calibri"/>
            </a:endParaRPr>
          </a:p>
        </p:txBody>
      </p:sp>
    </p:spTree>
    <p:extLst>
      <p:ext uri="{BB962C8B-B14F-4D97-AF65-F5344CB8AC3E}">
        <p14:creationId xmlns:p14="http://schemas.microsoft.com/office/powerpoint/2010/main" val="222942033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B1C2210C-7150-4310-8FBC-023B0889AB1A}"/>
              </a:ext>
            </a:extLst>
          </p:cNvPr>
          <p:cNvSpPr/>
          <p:nvPr/>
        </p:nvSpPr>
        <p:spPr>
          <a:xfrm>
            <a:off x="0" y="5691116"/>
            <a:ext cx="9144000" cy="1166884"/>
          </a:xfrm>
          <a:prstGeom prst="rect">
            <a:avLst/>
          </a:prstGeom>
          <a:solidFill>
            <a:srgbClr val="0099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4" name="Image 3">
            <a:extLst>
              <a:ext uri="{FF2B5EF4-FFF2-40B4-BE49-F238E27FC236}">
                <a16:creationId xmlns:a16="http://schemas.microsoft.com/office/drawing/2014/main" id="{74993F99-1E1F-4FE0-8B42-F1459E7B0DA6}"/>
              </a:ext>
            </a:extLst>
          </p:cNvPr>
          <p:cNvPicPr>
            <a:picLocks noChangeAspect="1"/>
          </p:cNvPicPr>
          <p:nvPr/>
        </p:nvPicPr>
        <p:blipFill>
          <a:blip r:embed="rId2"/>
          <a:stretch>
            <a:fillRect/>
          </a:stretch>
        </p:blipFill>
        <p:spPr>
          <a:xfrm>
            <a:off x="0" y="157336"/>
            <a:ext cx="1145082" cy="762000"/>
          </a:xfrm>
          <a:prstGeom prst="rect">
            <a:avLst/>
          </a:prstGeom>
        </p:spPr>
      </p:pic>
      <p:pic>
        <p:nvPicPr>
          <p:cNvPr id="6" name="Image 5" descr="Une image contenant texte, clipart&#10;&#10;Description générée automatiquement">
            <a:extLst>
              <a:ext uri="{FF2B5EF4-FFF2-40B4-BE49-F238E27FC236}">
                <a16:creationId xmlns:a16="http://schemas.microsoft.com/office/drawing/2014/main" id="{C2A0582C-8A26-41AC-B8B9-B714249CA0B3}"/>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540619" y="157336"/>
            <a:ext cx="1404420" cy="604664"/>
          </a:xfrm>
          <a:prstGeom prst="rect">
            <a:avLst/>
          </a:prstGeom>
        </p:spPr>
      </p:pic>
      <p:sp>
        <p:nvSpPr>
          <p:cNvPr id="7" name="Titre 4">
            <a:extLst>
              <a:ext uri="{FF2B5EF4-FFF2-40B4-BE49-F238E27FC236}">
                <a16:creationId xmlns:a16="http://schemas.microsoft.com/office/drawing/2014/main" id="{88D26934-4C7D-4E09-9089-7C20623BA370}"/>
              </a:ext>
            </a:extLst>
          </p:cNvPr>
          <p:cNvSpPr txBox="1">
            <a:spLocks/>
          </p:cNvSpPr>
          <p:nvPr/>
        </p:nvSpPr>
        <p:spPr>
          <a:xfrm>
            <a:off x="3084394" y="2312158"/>
            <a:ext cx="7689599" cy="914400"/>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ts val="3200"/>
              </a:lnSpc>
            </a:pPr>
            <a:r>
              <a:rPr lang="fr-FR" sz="3200" dirty="0">
                <a:solidFill>
                  <a:srgbClr val="E74B37"/>
                </a:solidFill>
              </a:rPr>
              <a:t>3. LE RELOGEMENT CHEZ SEQENS </a:t>
            </a:r>
          </a:p>
        </p:txBody>
      </p:sp>
      <p:pic>
        <p:nvPicPr>
          <p:cNvPr id="8" name="Image 7">
            <a:extLst>
              <a:ext uri="{FF2B5EF4-FFF2-40B4-BE49-F238E27FC236}">
                <a16:creationId xmlns:a16="http://schemas.microsoft.com/office/drawing/2014/main" id="{5A433715-72E1-4E59-B7F1-10787AC36C72}"/>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0" y="2914684"/>
            <a:ext cx="3586915" cy="2776432"/>
          </a:xfrm>
          <a:prstGeom prst="rect">
            <a:avLst/>
          </a:prstGeom>
        </p:spPr>
      </p:pic>
      <p:sp>
        <p:nvSpPr>
          <p:cNvPr id="2" name="ZoneTexte 1">
            <a:extLst>
              <a:ext uri="{FF2B5EF4-FFF2-40B4-BE49-F238E27FC236}">
                <a16:creationId xmlns:a16="http://schemas.microsoft.com/office/drawing/2014/main" id="{C965561F-0EE7-440F-A828-F9674D97C3F4}"/>
              </a:ext>
            </a:extLst>
          </p:cNvPr>
          <p:cNvSpPr txBox="1"/>
          <p:nvPr/>
        </p:nvSpPr>
        <p:spPr>
          <a:xfrm>
            <a:off x="3493409" y="2661269"/>
            <a:ext cx="4763068" cy="584775"/>
          </a:xfrm>
          <a:prstGeom prst="rect">
            <a:avLst/>
          </a:prstGeom>
          <a:noFill/>
        </p:spPr>
        <p:txBody>
          <a:bodyPr wrap="square" rtlCol="0">
            <a:spAutoFit/>
          </a:bodyPr>
          <a:lstStyle/>
          <a:p>
            <a:r>
              <a:rPr lang="fr-FR" sz="3200" dirty="0">
                <a:solidFill>
                  <a:schemeClr val="accent1">
                    <a:lumMod val="50000"/>
                  </a:schemeClr>
                </a:solidFill>
                <a:latin typeface="+mj-lt"/>
              </a:rPr>
              <a:t>Un process bien rodé</a:t>
            </a:r>
            <a:endParaRPr lang="fr-FR" sz="3200" dirty="0">
              <a:latin typeface="+mj-lt"/>
            </a:endParaRPr>
          </a:p>
        </p:txBody>
      </p:sp>
    </p:spTree>
    <p:extLst>
      <p:ext uri="{BB962C8B-B14F-4D97-AF65-F5344CB8AC3E}">
        <p14:creationId xmlns:p14="http://schemas.microsoft.com/office/powerpoint/2010/main" val="1502310252"/>
      </p:ext>
    </p:extLst>
  </p:cSld>
  <p:clrMapOvr>
    <a:masterClrMapping/>
  </p:clrMapOvr>
</p:sld>
</file>

<file path=ppt/theme/theme1.xml><?xml version="1.0" encoding="utf-8"?>
<a:theme xmlns:a="http://schemas.openxmlformats.org/drawingml/2006/main" name="Thème Office">
  <a:themeElements>
    <a:clrScheme name="Thème 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Thème 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Thème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1304</Words>
  <Application>Microsoft Office PowerPoint</Application>
  <PresentationFormat>Affichage à l'écran (4:3)</PresentationFormat>
  <Paragraphs>165</Paragraphs>
  <Slides>24</Slides>
  <Notes>0</Notes>
  <HiddenSlides>0</HiddenSlides>
  <MMClips>0</MMClips>
  <ScaleCrop>false</ScaleCrop>
  <HeadingPairs>
    <vt:vector size="6" baseType="variant">
      <vt:variant>
        <vt:lpstr>Polices utilisées</vt:lpstr>
      </vt:variant>
      <vt:variant>
        <vt:i4>4</vt:i4>
      </vt:variant>
      <vt:variant>
        <vt:lpstr>Thème</vt:lpstr>
      </vt:variant>
      <vt:variant>
        <vt:i4>1</vt:i4>
      </vt:variant>
      <vt:variant>
        <vt:lpstr>Titres des diapositives</vt:lpstr>
      </vt:variant>
      <vt:variant>
        <vt:i4>24</vt:i4>
      </vt:variant>
    </vt:vector>
  </HeadingPairs>
  <TitlesOfParts>
    <vt:vector size="29" baseType="lpstr">
      <vt:lpstr>Arial</vt:lpstr>
      <vt:lpstr>Calibri</vt:lpstr>
      <vt:lpstr>Calibri Light</vt:lpstr>
      <vt:lpstr>Wingdings</vt:lpstr>
      <vt:lpstr>Thème Office</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cp:lastModifiedBy>MOREL Dolores</cp:lastModifiedBy>
  <cp:revision>1</cp:revision>
  <dcterms:modified xsi:type="dcterms:W3CDTF">2021-06-29T08:11:37Z</dcterms:modified>
</cp:coreProperties>
</file>